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1264" r:id="rId2"/>
    <p:sldId id="1246" r:id="rId3"/>
    <p:sldId id="1249" r:id="rId4"/>
    <p:sldId id="1275" r:id="rId5"/>
    <p:sldId id="1255" r:id="rId6"/>
    <p:sldId id="1250" r:id="rId7"/>
    <p:sldId id="1261" r:id="rId8"/>
    <p:sldId id="1276" r:id="rId9"/>
    <p:sldId id="1245" r:id="rId10"/>
    <p:sldId id="1277" r:id="rId11"/>
    <p:sldId id="1257" r:id="rId12"/>
    <p:sldId id="1266" r:id="rId13"/>
    <p:sldId id="1272" r:id="rId14"/>
    <p:sldId id="1251" r:id="rId15"/>
    <p:sldId id="1273" r:id="rId16"/>
    <p:sldId id="1269" r:id="rId17"/>
    <p:sldId id="1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4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2809C"/>
    <a:srgbClr val="C3D486"/>
    <a:srgbClr val="B8C77F"/>
    <a:srgbClr val="87A731"/>
    <a:srgbClr val="898989"/>
    <a:srgbClr val="008000"/>
    <a:srgbClr val="4FA556"/>
    <a:srgbClr val="82C387"/>
    <a:srgbClr val="82C376"/>
    <a:srgbClr val="2292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6" autoAdjust="0"/>
    <p:restoredTop sz="87956" autoAdjust="0"/>
  </p:normalViewPr>
  <p:slideViewPr>
    <p:cSldViewPr snapToGrid="0" showGuides="1">
      <p:cViewPr>
        <p:scale>
          <a:sx n="100" d="100"/>
          <a:sy n="100" d="100"/>
        </p:scale>
        <p:origin x="-848" y="80"/>
      </p:cViewPr>
      <p:guideLst>
        <p:guide orient="horz" pos="344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-356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900" smtClean="0"/>
              <a:t>NERSC Presentation</a:t>
            </a:r>
            <a:endParaRPr lang="en-US" sz="9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D68A3-9B80-584C-9BEB-F8B43CF5A651}" type="datetime1">
              <a:rPr lang="en-US" sz="900" smtClean="0"/>
              <a:pPr/>
              <a:t>4/3/17</a:t>
            </a:fld>
            <a:endParaRPr lang="en-US" sz="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9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58F80-FCEC-C745-BEA9-0BA1921C5D36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57137354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511CB-48C6-1D49-AC56-5A39CE8EA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457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61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Abstract: NERSC has been one of the early adopters of Burst Buffers (NVRAM-based storage).  Allocation and reservation of Burst Buffers via command line constructs can be a daunting task. SLURM’s integration to Cray’s </a:t>
            </a:r>
            <a:r>
              <a:rPr lang="en-US" dirty="0" err="1" smtClean="0"/>
              <a:t>DataWarp</a:t>
            </a:r>
            <a:r>
              <a:rPr lang="en-US" dirty="0" smtClean="0"/>
              <a:t> Burst Buffer implementation has greatly simplified the user and application access to this new, advanced technology.  This technical presentation will cover; NERSC’s configuration, usage examples, burst buffer status determination, problem identification and error recovery.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A user submits a job to a workload manager. Within the job submission, the user must specify: the amount of </a:t>
            </a:r>
            <a:r>
              <a:rPr lang="en-US" dirty="0" err="1" smtClean="0"/>
              <a:t>DataWarp</a:t>
            </a:r>
            <a:r>
              <a:rPr lang="en-US" dirty="0" smtClean="0"/>
              <a:t> storage required, how the storage is to be configured, and whether files are to be staged from the PFS to </a:t>
            </a:r>
            <a:r>
              <a:rPr lang="en-US" dirty="0" err="1" smtClean="0"/>
              <a:t>DataWarp</a:t>
            </a:r>
            <a:r>
              <a:rPr lang="en-US" dirty="0" smtClean="0"/>
              <a:t> or from </a:t>
            </a:r>
            <a:r>
              <a:rPr lang="en-US" dirty="0" err="1" smtClean="0"/>
              <a:t>DataWarp</a:t>
            </a:r>
            <a:r>
              <a:rPr lang="en-US" dirty="0" smtClean="0"/>
              <a:t> to the PFS.</a:t>
            </a:r>
          </a:p>
          <a:p>
            <a:r>
              <a:rPr lang="en-US" dirty="0" smtClean="0"/>
              <a:t>2. The workload manager provides queued access to </a:t>
            </a:r>
            <a:r>
              <a:rPr lang="en-US" dirty="0" err="1" smtClean="0"/>
              <a:t>DataWarp</a:t>
            </a:r>
            <a:r>
              <a:rPr lang="en-US" dirty="0" smtClean="0"/>
              <a:t> by first querying the </a:t>
            </a:r>
            <a:r>
              <a:rPr lang="en-US" dirty="0" err="1" smtClean="0"/>
              <a:t>DataWarp</a:t>
            </a:r>
            <a:r>
              <a:rPr lang="en-US" dirty="0" smtClean="0"/>
              <a:t> service for the total aggregate capacity. The requested capacity is used as a job scheduling constraint. When sufficient </a:t>
            </a:r>
            <a:r>
              <a:rPr lang="en-US" dirty="0" err="1" smtClean="0"/>
              <a:t>DataWarp</a:t>
            </a:r>
            <a:r>
              <a:rPr lang="en-US" dirty="0" smtClean="0"/>
              <a:t> capacity is available and other WLM requirements are satisfied, the workload manager requests the needed capacity and passes along other user-supplied configuration and staging requests.</a:t>
            </a:r>
          </a:p>
          <a:p>
            <a:r>
              <a:rPr lang="en-US" dirty="0" smtClean="0"/>
              <a:t>3. The </a:t>
            </a:r>
            <a:r>
              <a:rPr lang="en-US" dirty="0" err="1" smtClean="0"/>
              <a:t>DataWarp</a:t>
            </a:r>
            <a:r>
              <a:rPr lang="en-US" dirty="0" smtClean="0"/>
              <a:t> service dynamically assigns the storage and initiates the stage in process.</a:t>
            </a:r>
          </a:p>
          <a:p>
            <a:r>
              <a:rPr lang="en-US" dirty="0" smtClean="0"/>
              <a:t>4. After this completes, the workload manager acquires other resources needed for the batch job, such as</a:t>
            </a:r>
          </a:p>
          <a:p>
            <a:r>
              <a:rPr lang="en-US" dirty="0" smtClean="0"/>
              <a:t>compute nodes.</a:t>
            </a:r>
          </a:p>
          <a:p>
            <a:r>
              <a:rPr lang="en-US" dirty="0" smtClean="0"/>
              <a:t>5. After the compute nodes are assigned, the workload manager and </a:t>
            </a:r>
            <a:r>
              <a:rPr lang="en-US" dirty="0" err="1" smtClean="0"/>
              <a:t>DataWarp</a:t>
            </a:r>
            <a:r>
              <a:rPr lang="en-US" dirty="0" smtClean="0"/>
              <a:t> service work together to make the configured </a:t>
            </a:r>
            <a:r>
              <a:rPr lang="en-US" dirty="0" err="1" smtClean="0"/>
              <a:t>DataWarp</a:t>
            </a:r>
            <a:r>
              <a:rPr lang="en-US" dirty="0" smtClean="0"/>
              <a:t> accessible to the job's compute nodes. This occurs prior to execution of the batch job script.</a:t>
            </a:r>
          </a:p>
          <a:p>
            <a:r>
              <a:rPr lang="en-US" dirty="0" smtClean="0"/>
              <a:t>6. The batch job runs and any subsequent applications can interact with </a:t>
            </a:r>
            <a:r>
              <a:rPr lang="en-US" dirty="0" err="1" smtClean="0"/>
              <a:t>DataWarp</a:t>
            </a:r>
            <a:r>
              <a:rPr lang="en-US" dirty="0" smtClean="0"/>
              <a:t> as needed (e.g., stage additional files, read/write data).</a:t>
            </a:r>
          </a:p>
          <a:p>
            <a:r>
              <a:rPr lang="en-US" dirty="0" smtClean="0"/>
              <a:t>7. When the batch job ends, the workload manager stages out files, if requested, and performs cleanup. First, the workload manager releases the compute resources and requests that the </a:t>
            </a:r>
            <a:r>
              <a:rPr lang="en-US" dirty="0" err="1" smtClean="0"/>
              <a:t>DataWarp</a:t>
            </a:r>
            <a:r>
              <a:rPr lang="en-US" dirty="0" smtClean="0"/>
              <a:t> service make the previously accessible </a:t>
            </a:r>
            <a:r>
              <a:rPr lang="en-US" dirty="0" err="1" smtClean="0"/>
              <a:t>DataWarp</a:t>
            </a:r>
            <a:r>
              <a:rPr lang="en-US" dirty="0" smtClean="0"/>
              <a:t> configuration inaccessible to the compute nodes. Next, the workload manager requests that </a:t>
            </a:r>
          </a:p>
          <a:p>
            <a:r>
              <a:rPr lang="en-US" dirty="0" smtClean="0"/>
              <a:t>additional files, if any, are staged out. When this completes, the workload manager tells the </a:t>
            </a:r>
            <a:r>
              <a:rPr lang="en-US" dirty="0" err="1" smtClean="0"/>
              <a:t>DataWarp</a:t>
            </a:r>
            <a:r>
              <a:rPr lang="en-US" dirty="0" smtClean="0"/>
              <a:t> service that the </a:t>
            </a:r>
            <a:r>
              <a:rPr lang="en-US" dirty="0" err="1" smtClean="0"/>
              <a:t>DataWarp</a:t>
            </a:r>
            <a:r>
              <a:rPr lang="en-US" dirty="0" smtClean="0"/>
              <a:t> storage is no longer needed.</a:t>
            </a:r>
          </a:p>
          <a:p>
            <a:endParaRPr lang="en-US" dirty="0" smtClean="0"/>
          </a:p>
          <a:p>
            <a:r>
              <a:rPr lang="en-US" dirty="0" smtClean="0"/>
              <a:t>Source: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DataWarp</a:t>
            </a:r>
            <a:r>
              <a:rPr lang="en-US" baseline="0" dirty="0" smtClean="0"/>
              <a:t> Administration Guide S-2557-5204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following diagram includes extra details regarding the interaction between a WLM and the DWS as well as the location of the various DWS daemons.</a:t>
            </a:r>
          </a:p>
          <a:p>
            <a:r>
              <a:rPr lang="en-US" dirty="0" smtClean="0"/>
              <a:t>Source: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DataWarp</a:t>
            </a:r>
            <a:r>
              <a:rPr lang="en-US" baseline="0" dirty="0" smtClean="0"/>
              <a:t> Administration Guide S-2557-5204</a:t>
            </a:r>
          </a:p>
          <a:p>
            <a:r>
              <a:rPr lang="en-US" baseline="0" dirty="0" smtClean="0"/>
              <a:t>Many “moving” pieces – SLURM “hides” most of this from the user</a:t>
            </a:r>
          </a:p>
          <a:p>
            <a:r>
              <a:rPr lang="en-US" dirty="0" smtClean="0"/>
              <a:t>1. A user submits a job to a workload manager. Within the job submission, the user must specify: the amount of </a:t>
            </a:r>
            <a:r>
              <a:rPr lang="en-US" dirty="0" err="1" smtClean="0"/>
              <a:t>DataWarp</a:t>
            </a:r>
            <a:r>
              <a:rPr lang="en-US" dirty="0" smtClean="0"/>
              <a:t> storage required, how the storage is to be configured, and whether files are to be staged from the PFS to </a:t>
            </a:r>
            <a:r>
              <a:rPr lang="en-US" dirty="0" err="1" smtClean="0"/>
              <a:t>DataWarp</a:t>
            </a:r>
            <a:r>
              <a:rPr lang="en-US" dirty="0" smtClean="0"/>
              <a:t> or from </a:t>
            </a:r>
            <a:r>
              <a:rPr lang="en-US" dirty="0" err="1" smtClean="0"/>
              <a:t>DataWarp</a:t>
            </a:r>
            <a:r>
              <a:rPr lang="en-US" dirty="0" smtClean="0"/>
              <a:t> to the PFS.</a:t>
            </a:r>
          </a:p>
          <a:p>
            <a:r>
              <a:rPr lang="en-US" dirty="0" smtClean="0"/>
              <a:t>2. The workload manager provides queued access to </a:t>
            </a:r>
            <a:r>
              <a:rPr lang="en-US" dirty="0" err="1" smtClean="0"/>
              <a:t>DataWarp</a:t>
            </a:r>
            <a:r>
              <a:rPr lang="en-US" dirty="0" smtClean="0"/>
              <a:t> by first querying the </a:t>
            </a:r>
            <a:r>
              <a:rPr lang="en-US" dirty="0" err="1" smtClean="0"/>
              <a:t>DataWarp</a:t>
            </a:r>
            <a:r>
              <a:rPr lang="en-US" dirty="0" smtClean="0"/>
              <a:t> service for the total aggregate capacity. The requested capacity is used as a job scheduling constraint. When sufficient </a:t>
            </a:r>
            <a:r>
              <a:rPr lang="en-US" dirty="0" err="1" smtClean="0"/>
              <a:t>DataWarp</a:t>
            </a:r>
            <a:r>
              <a:rPr lang="en-US" dirty="0" smtClean="0"/>
              <a:t> capacity is available and other WLM requirements are satisfied, the workload manager requests the needed capacity and passes along other user-supplied configuration and staging requests.</a:t>
            </a:r>
          </a:p>
          <a:p>
            <a:r>
              <a:rPr lang="en-US" dirty="0" smtClean="0"/>
              <a:t>3. The </a:t>
            </a:r>
            <a:r>
              <a:rPr lang="en-US" dirty="0" err="1" smtClean="0"/>
              <a:t>DataWarp</a:t>
            </a:r>
            <a:r>
              <a:rPr lang="en-US" dirty="0" smtClean="0"/>
              <a:t> service dynamically assigns the storage and initiates the stage in process.</a:t>
            </a:r>
          </a:p>
          <a:p>
            <a:r>
              <a:rPr lang="en-US" dirty="0" smtClean="0"/>
              <a:t>4. After this completes, the workload manager acquires other resources needed for the batch job, such as</a:t>
            </a:r>
          </a:p>
          <a:p>
            <a:r>
              <a:rPr lang="en-US" dirty="0" smtClean="0"/>
              <a:t>compute nodes.</a:t>
            </a:r>
          </a:p>
          <a:p>
            <a:r>
              <a:rPr lang="en-US" dirty="0" smtClean="0"/>
              <a:t>5. After the compute nodes are assigned, the workload manager and </a:t>
            </a:r>
            <a:r>
              <a:rPr lang="en-US" dirty="0" err="1" smtClean="0"/>
              <a:t>DataWarp</a:t>
            </a:r>
            <a:r>
              <a:rPr lang="en-US" dirty="0" smtClean="0"/>
              <a:t> service work together to make the configured </a:t>
            </a:r>
            <a:r>
              <a:rPr lang="en-US" dirty="0" err="1" smtClean="0"/>
              <a:t>DataWarp</a:t>
            </a:r>
            <a:r>
              <a:rPr lang="en-US" dirty="0" smtClean="0"/>
              <a:t> accessible to the job's compute nodes. This occurs prior to execution of the batch job script.</a:t>
            </a:r>
          </a:p>
          <a:p>
            <a:r>
              <a:rPr lang="en-US" dirty="0" smtClean="0"/>
              <a:t>6. The batch job runs and any subsequent applications can interact with </a:t>
            </a:r>
            <a:r>
              <a:rPr lang="en-US" dirty="0" err="1" smtClean="0"/>
              <a:t>DataWarp</a:t>
            </a:r>
            <a:r>
              <a:rPr lang="en-US" dirty="0" smtClean="0"/>
              <a:t> as needed (e.g., stage additional files, read/write data).</a:t>
            </a:r>
          </a:p>
          <a:p>
            <a:r>
              <a:rPr lang="en-US" dirty="0" smtClean="0"/>
              <a:t>7. When the batch job ends, the workload manager stages out files, if requested, and performs cleanup. First, the workload manager releases the compute resources and requests that the </a:t>
            </a:r>
            <a:r>
              <a:rPr lang="en-US" dirty="0" err="1" smtClean="0"/>
              <a:t>DataWarp</a:t>
            </a:r>
            <a:r>
              <a:rPr lang="en-US" dirty="0" smtClean="0"/>
              <a:t> service make the previously accessible </a:t>
            </a:r>
            <a:r>
              <a:rPr lang="en-US" dirty="0" err="1" smtClean="0"/>
              <a:t>DataWarp</a:t>
            </a:r>
            <a:r>
              <a:rPr lang="en-US" dirty="0" smtClean="0"/>
              <a:t> configuration inaccessible to the compute nodes. Next, the workload manager requests that </a:t>
            </a:r>
          </a:p>
          <a:p>
            <a:r>
              <a:rPr lang="en-US" dirty="0" smtClean="0"/>
              <a:t>additional files, if any, are staged out. When this completes, the workload manager tells the </a:t>
            </a:r>
            <a:r>
              <a:rPr lang="en-US" dirty="0" err="1" smtClean="0"/>
              <a:t>DataWarp</a:t>
            </a:r>
            <a:r>
              <a:rPr lang="en-US" dirty="0" smtClean="0"/>
              <a:t> service that the </a:t>
            </a:r>
            <a:r>
              <a:rPr lang="en-US" dirty="0" err="1" smtClean="0"/>
              <a:t>DataWarp</a:t>
            </a:r>
            <a:r>
              <a:rPr lang="en-US" dirty="0" smtClean="0"/>
              <a:t> storage is no longer needed.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Comparing </a:t>
            </a:r>
            <a:r>
              <a:rPr lang="en-US" b="0" dirty="0" err="1" smtClean="0"/>
              <a:t>Datawarp</a:t>
            </a:r>
            <a:r>
              <a:rPr lang="en-US" b="0" dirty="0" smtClean="0"/>
              <a:t> status from “</a:t>
            </a:r>
            <a:r>
              <a:rPr lang="en-US" b="0" dirty="0" err="1" smtClean="0"/>
              <a:t>dwcli</a:t>
            </a:r>
            <a:r>
              <a:rPr lang="en-US" b="0" baseline="0" dirty="0" smtClean="0"/>
              <a:t> –j </a:t>
            </a:r>
            <a:r>
              <a:rPr lang="en-US" b="0" baseline="0" dirty="0" err="1" smtClean="0"/>
              <a:t>ls</a:t>
            </a:r>
            <a:r>
              <a:rPr lang="en-US" b="0" baseline="0" dirty="0" smtClean="0"/>
              <a:t> session” to SLURM status</a:t>
            </a:r>
            <a:endParaRPr lang="en-US" b="0" dirty="0" smtClean="0"/>
          </a:p>
          <a:p>
            <a:endParaRPr lang="en-US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7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Datawarp</a:t>
            </a:r>
            <a:r>
              <a:rPr lang="en-US" dirty="0" smtClean="0"/>
              <a:t> Overview:</a:t>
            </a:r>
          </a:p>
          <a:p>
            <a:r>
              <a:rPr lang="en-US" sz="1200" dirty="0" smtClean="0"/>
              <a:t>Namespace ­ a DWFS term that represents the metadata (called tree) and data (called data) of what one normally thinks of as a </a:t>
            </a:r>
            <a:r>
              <a:rPr lang="en-US" sz="1200" dirty="0" err="1" smtClean="0"/>
              <a:t>FileSystem</a:t>
            </a:r>
            <a:r>
              <a:rPr lang="en-US" sz="1200" dirty="0" smtClean="0"/>
              <a:t>. There can be many namespace </a:t>
            </a:r>
          </a:p>
          <a:p>
            <a:r>
              <a:rPr lang="en-US" sz="1200" dirty="0" smtClean="0"/>
              <a:t>data, each of which is on a different DW server node </a:t>
            </a:r>
            <a:endParaRPr lang="en-US" dirty="0" smtClean="0"/>
          </a:p>
          <a:p>
            <a:r>
              <a:rPr lang="en-US" dirty="0" smtClean="0"/>
              <a:t>Source: </a:t>
            </a:r>
            <a:r>
              <a:rPr lang="en-US" dirty="0" err="1" smtClean="0"/>
              <a:t>DataWarp</a:t>
            </a:r>
            <a:r>
              <a:rPr lang="en-US" dirty="0" smtClean="0"/>
              <a:t> Administration Guide S-2557-5204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wlm_pool</a:t>
            </a:r>
            <a:endParaRPr lang="en-US" dirty="0" smtClean="0"/>
          </a:p>
          <a:p>
            <a:r>
              <a:rPr lang="en-US" dirty="0" smtClean="0"/>
              <a:t>alternate pool</a:t>
            </a:r>
          </a:p>
          <a:p>
            <a:r>
              <a:rPr lang="en-US" dirty="0" smtClean="0"/>
              <a:t>flags</a:t>
            </a:r>
          </a:p>
          <a:p>
            <a:r>
              <a:rPr lang="en-US" dirty="0" smtClean="0"/>
              <a:t>Name= PR</a:t>
            </a:r>
          </a:p>
          <a:p>
            <a:r>
              <a:rPr lang="en-US" dirty="0" err="1" smtClean="0"/>
              <a:t>JobID</a:t>
            </a:r>
            <a:r>
              <a:rPr lang="en-US" dirty="0" smtClean="0"/>
              <a:t> with Pool=(null) Size=0 means it’s using a PR</a:t>
            </a:r>
          </a:p>
          <a:p>
            <a:r>
              <a:rPr lang="en-US" dirty="0" smtClean="0"/>
              <a:t>username (</a:t>
            </a:r>
            <a:r>
              <a:rPr lang="en-US" dirty="0" err="1" smtClean="0"/>
              <a:t>uid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Add teardown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bb/</a:t>
            </a:r>
            <a:r>
              <a:rPr lang="en-US" dirty="0" err="1" smtClean="0"/>
              <a:t>cray</a:t>
            </a:r>
            <a:r>
              <a:rPr lang="en-US" dirty="0" smtClean="0"/>
              <a:t> – TRES </a:t>
            </a:r>
            <a:r>
              <a:rPr lang="en-US" dirty="0" err="1" smtClean="0"/>
              <a:t>trackable</a:t>
            </a:r>
            <a:r>
              <a:rPr lang="en-US" dirty="0" smtClean="0"/>
              <a:t> </a:t>
            </a:r>
            <a:r>
              <a:rPr lang="en-US" baseline="0" dirty="0" smtClean="0"/>
              <a:t>resource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Equalize</a:t>
            </a:r>
            <a:r>
              <a:rPr lang="en-US" baseline="0" dirty="0" err="1" smtClean="0"/>
              <a:t>_Fragments</a:t>
            </a:r>
            <a:r>
              <a:rPr lang="en-US" baseline="0" dirty="0" smtClean="0"/>
              <a:t> effect = 27TiB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bb/</a:t>
            </a:r>
            <a:r>
              <a:rPr lang="en-US" dirty="0" err="1" smtClean="0"/>
              <a:t>cray</a:t>
            </a:r>
            <a:r>
              <a:rPr lang="en-US" dirty="0" smtClean="0"/>
              <a:t> – TRES </a:t>
            </a:r>
            <a:r>
              <a:rPr lang="en-US" dirty="0" err="1" smtClean="0"/>
              <a:t>trackable</a:t>
            </a:r>
            <a:r>
              <a:rPr lang="en-US" dirty="0" smtClean="0"/>
              <a:t> </a:t>
            </a:r>
            <a:r>
              <a:rPr lang="en-US" baseline="0" dirty="0" smtClean="0"/>
              <a:t>resource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9FEAFF0-7375-1D4A-A389-D6238357B121}" type="datetime1">
              <a:rPr lang="en-US" smtClean="0"/>
              <a:pPr/>
              <a:t>4/3/17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0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11.jpeg"/><Relationship Id="rId9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gif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0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624388" y="4764682"/>
            <a:ext cx="4214812" cy="933450"/>
          </a:xfrm>
        </p:spPr>
        <p:txBody>
          <a:bodyPr anchor="ctr" anchorCtr="0">
            <a:normAutofit/>
          </a:bodyPr>
          <a:lstStyle>
            <a:lvl1pPr marL="0" indent="0">
              <a:defRPr sz="2800"/>
            </a:lvl1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4786" y="595580"/>
            <a:ext cx="3470021" cy="3468418"/>
          </a:xfrm>
        </p:spPr>
        <p:txBody>
          <a:bodyPr lIns="45720" tIns="45720" rIns="45720" anchor="ctr" anchorCtr="0"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Helvetica Neue Bold Condensed"/>
                <a:cs typeface="Helvetica Neue Bold Condensed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title styles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39927" y="6368805"/>
            <a:ext cx="2864157" cy="365125"/>
          </a:xfr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116656" y="6368805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6"/>
          </p:nvPr>
        </p:nvSpPr>
        <p:spPr>
          <a:xfrm>
            <a:off x="4624388" y="5781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400" b="1" i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795" y="4794094"/>
            <a:ext cx="3132861" cy="1307706"/>
          </a:xfrm>
          <a:prstGeom prst="rect">
            <a:avLst/>
          </a:prstGeom>
        </p:spPr>
      </p:pic>
      <p:pic>
        <p:nvPicPr>
          <p:cNvPr id="16" name="Picture Placeholder 17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24388" y="231648"/>
            <a:ext cx="2057400" cy="2057400"/>
          </a:xfrm>
          <a:prstGeom prst="rect">
            <a:avLst/>
          </a:prstGeom>
        </p:spPr>
      </p:pic>
      <p:pic>
        <p:nvPicPr>
          <p:cNvPr id="17" name="Picture Placeholder 19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4636639" y="2383083"/>
            <a:ext cx="960120" cy="960120"/>
          </a:xfrm>
          <a:prstGeom prst="rect">
            <a:avLst/>
          </a:prstGeom>
        </p:spPr>
      </p:pic>
      <p:pic>
        <p:nvPicPr>
          <p:cNvPr id="18" name="Picture Placeholder 18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67402" y="231648"/>
            <a:ext cx="2057400" cy="2057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20221" y="3454985"/>
            <a:ext cx="961567" cy="9615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221" y="2383083"/>
            <a:ext cx="955924" cy="955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635192" y="3454985"/>
            <a:ext cx="961567" cy="961568"/>
          </a:xfrm>
          <a:prstGeom prst="rect">
            <a:avLst/>
          </a:prstGeom>
        </p:spPr>
      </p:pic>
      <p:pic>
        <p:nvPicPr>
          <p:cNvPr id="23" name="Picture 22" descr="m152_Ott_s271115_snap.png"/>
          <p:cNvPicPr>
            <a:picLocks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402" y="2377440"/>
            <a:ext cx="2057400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7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74564" y="1413567"/>
            <a:ext cx="6404872" cy="2039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897" y="1499558"/>
            <a:ext cx="5937121" cy="1859978"/>
          </a:xfrm>
        </p:spPr>
        <p:txBody>
          <a:bodyPr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10" descr="DO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1983841" y="3810610"/>
            <a:ext cx="4214812" cy="46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1983840" y="2382290"/>
            <a:ext cx="6586999" cy="933450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defRPr sz="2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Neue Bold Condensed"/>
              <a:ea typeface="+mj-ea"/>
              <a:cs typeface="Helvetica Neue Bold Condensed"/>
            </a:endParaRPr>
          </a:p>
        </p:txBody>
      </p:sp>
      <p:pic>
        <p:nvPicPr>
          <p:cNvPr id="13" name="Picture Placeholder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3534123" y="3555702"/>
            <a:ext cx="1004970" cy="955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4814" y="3555702"/>
            <a:ext cx="955924" cy="9559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17869" y="3550059"/>
            <a:ext cx="961567" cy="961568"/>
          </a:xfrm>
          <a:prstGeom prst="rect">
            <a:avLst/>
          </a:prstGeom>
        </p:spPr>
      </p:pic>
      <p:pic>
        <p:nvPicPr>
          <p:cNvPr id="21" name="Picture Placeholder 1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83338" y="1413567"/>
            <a:ext cx="2057400" cy="2039112"/>
          </a:xfrm>
          <a:prstGeom prst="rect">
            <a:avLst/>
          </a:prstGeom>
        </p:spPr>
      </p:pic>
      <p:pic>
        <p:nvPicPr>
          <p:cNvPr id="22" name="Picture Placeholder 18"/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43122" y="3550059"/>
            <a:ext cx="970192" cy="961568"/>
          </a:xfrm>
          <a:prstGeom prst="rect">
            <a:avLst/>
          </a:prstGeom>
        </p:spPr>
      </p:pic>
      <p:pic>
        <p:nvPicPr>
          <p:cNvPr id="20" name="Picture 19" descr="m152_Ott_s271115_snap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678" y="3550059"/>
            <a:ext cx="960120" cy="9615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9950" y="4972973"/>
            <a:ext cx="3214173" cy="134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8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DO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5" name="Picture 4" descr="APEX_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7"/>
          <a:stretch/>
        </p:blipFill>
        <p:spPr>
          <a:xfrm>
            <a:off x="7416800" y="114300"/>
            <a:ext cx="1651000" cy="825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103" y="6121400"/>
            <a:ext cx="1432978" cy="741692"/>
          </a:xfrm>
          <a:prstGeom prst="rect">
            <a:avLst/>
          </a:prstGeom>
        </p:spPr>
      </p:pic>
      <p:pic>
        <p:nvPicPr>
          <p:cNvPr id="11" name="Picture 2" descr="http://www.citycareerfair.com/assets/images/cities/images/Logos/sandia%20national%20labs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 b="21152"/>
          <a:stretch/>
        </p:blipFill>
        <p:spPr bwMode="auto">
          <a:xfrm>
            <a:off x="6849356" y="6146800"/>
            <a:ext cx="1330928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75" y="6146800"/>
            <a:ext cx="601925" cy="6153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090" y="6362700"/>
            <a:ext cx="1198313" cy="3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3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080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90565"/>
            <a:ext cx="4040188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5080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90565"/>
            <a:ext cx="4041775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37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5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1171"/>
            <a:ext cx="3008313" cy="1030519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91171"/>
            <a:ext cx="5111750" cy="49349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28798"/>
            <a:ext cx="3008313" cy="37973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9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2047"/>
            <a:ext cx="5486400" cy="3495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8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83150" y="129068"/>
            <a:ext cx="1845068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6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4450221"/>
            <a:ext cx="8499496" cy="769479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87600" y="1320800"/>
            <a:ext cx="4358350" cy="198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9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816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pic>
        <p:nvPicPr>
          <p:cNvPr id="4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3" y="357657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ERS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5000" y="274638"/>
            <a:ext cx="6781800" cy="1020762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dirty="0" smtClean="0"/>
              <a:t>Click to edit the slide title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Information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AAB5A-01D4-43DB-9129-CB10E2C68BA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Elbow Connector 11"/>
          <p:cNvCxnSpPr/>
          <p:nvPr userDrawn="1"/>
        </p:nvCxnSpPr>
        <p:spPr>
          <a:xfrm flipV="1">
            <a:off x="457201" y="304801"/>
            <a:ext cx="8229599" cy="966202"/>
          </a:xfrm>
          <a:prstGeom prst="bentConnector3">
            <a:avLst>
              <a:gd name="adj1" fmla="val 17836"/>
            </a:avLst>
          </a:prstGeom>
          <a:ln w="76200">
            <a:solidFill>
              <a:srgbClr val="F0B4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 userDrawn="1"/>
        </p:nvCxnSpPr>
        <p:spPr>
          <a:xfrm rot="10800000">
            <a:off x="457202" y="304803"/>
            <a:ext cx="8229598" cy="966200"/>
          </a:xfrm>
          <a:prstGeom prst="bentConnector3">
            <a:avLst>
              <a:gd name="adj1" fmla="val 83138"/>
            </a:avLst>
          </a:prstGeom>
          <a:ln w="76200">
            <a:solidFill>
              <a:srgbClr val="2E7F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NERSC_logo_color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04801"/>
            <a:ext cx="1490211" cy="10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07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98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ERS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6/1/15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C65AAB5A-01D4-43DB-9129-CB10E2C68BA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98438"/>
            <a:ext cx="8458200" cy="1020762"/>
          </a:xfrm>
          <a:prstGeom prst="rect">
            <a:avLst/>
          </a:prstGeom>
        </p:spPr>
        <p:txBody>
          <a:bodyPr anchor="ctr" anchorCtr="0"/>
          <a:lstStyle>
            <a:lvl1pPr algn="l">
              <a:defRPr sz="3600" b="1" baseline="0"/>
            </a:lvl1pPr>
          </a:lstStyle>
          <a:p>
            <a:r>
              <a:rPr lang="en-US" dirty="0" smtClean="0"/>
              <a:t>Click to edit the slide title</a:t>
            </a:r>
            <a:endParaRPr lang="en-US" dirty="0"/>
          </a:p>
        </p:txBody>
      </p:sp>
      <p:pic>
        <p:nvPicPr>
          <p:cNvPr id="16" name="Picture 15" descr="NERSC_logo_color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6115538"/>
            <a:ext cx="1272587" cy="8559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94562"/>
            <a:ext cx="9144000" cy="32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40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624388" y="4764682"/>
            <a:ext cx="4214812" cy="933450"/>
          </a:xfrm>
        </p:spPr>
        <p:txBody>
          <a:bodyPr anchor="ctr" anchorCtr="0">
            <a:normAutofit/>
          </a:bodyPr>
          <a:lstStyle>
            <a:lvl1pPr marL="0" indent="0">
              <a:defRPr sz="2800"/>
            </a:lvl1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4786" y="595580"/>
            <a:ext cx="3470021" cy="3468418"/>
          </a:xfrm>
        </p:spPr>
        <p:txBody>
          <a:bodyPr lIns="45720" tIns="45720" rIns="45720" anchor="ctr" anchorCtr="0"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Helvetica Neue Bold Condensed"/>
                <a:cs typeface="Helvetica Neue Bold Condensed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title styles</a:t>
            </a:r>
          </a:p>
        </p:txBody>
      </p:sp>
      <p:pic>
        <p:nvPicPr>
          <p:cNvPr id="26" name="Picture 25" descr="NERSC_logo_color_s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50" y="4416552"/>
            <a:ext cx="2401904" cy="1615494"/>
          </a:xfrm>
          <a:prstGeom prst="rect">
            <a:avLst/>
          </a:prstGeom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39927" y="6368805"/>
            <a:ext cx="2864157" cy="365125"/>
          </a:xfrm>
        </p:spPr>
        <p:txBody>
          <a:bodyPr/>
          <a:lstStyle/>
          <a:p>
            <a:r>
              <a:rPr lang="en-US" smtClean="0"/>
              <a:t>Footer Information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116656" y="6368805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6"/>
          </p:nvPr>
        </p:nvSpPr>
        <p:spPr>
          <a:xfrm>
            <a:off x="4624388" y="5781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400" b="1" i="0">
                <a:solidFill>
                  <a:schemeClr val="accent5"/>
                </a:solidFill>
              </a:defRPr>
            </a:lvl1pPr>
          </a:lstStyle>
          <a:p>
            <a:fld id="{D897A66F-DFB6-CB44-8B31-7FAB7C20B0C7}" type="datetime4">
              <a:rPr lang="en-US" smtClean="0"/>
              <a:pPr/>
              <a:t>April 3, 2017</a:t>
            </a:fld>
            <a:endParaRPr lang="en-US" dirty="0"/>
          </a:p>
        </p:txBody>
      </p:sp>
      <p:pic>
        <p:nvPicPr>
          <p:cNvPr id="14" name="Picture Placeholder 17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24388" y="231648"/>
            <a:ext cx="2057400" cy="2057400"/>
          </a:xfrm>
          <a:prstGeom prst="rect">
            <a:avLst/>
          </a:prstGeom>
        </p:spPr>
      </p:pic>
      <p:pic>
        <p:nvPicPr>
          <p:cNvPr id="15" name="Picture Placeholder 19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4636639" y="2383083"/>
            <a:ext cx="960120" cy="960120"/>
          </a:xfrm>
          <a:prstGeom prst="rect">
            <a:avLst/>
          </a:prstGeom>
        </p:spPr>
      </p:pic>
      <p:pic>
        <p:nvPicPr>
          <p:cNvPr id="16" name="Picture Placeholder 1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67402" y="231648"/>
            <a:ext cx="2057400" cy="2057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0221" y="3454985"/>
            <a:ext cx="961567" cy="9615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221" y="2383083"/>
            <a:ext cx="955924" cy="955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5192" y="3454985"/>
            <a:ext cx="961567" cy="961568"/>
          </a:xfrm>
          <a:prstGeom prst="rect">
            <a:avLst/>
          </a:prstGeom>
        </p:spPr>
      </p:pic>
      <p:pic>
        <p:nvPicPr>
          <p:cNvPr id="2" name="Picture 1" descr="m152_Ott_s271115_snap.png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402" y="2377440"/>
            <a:ext cx="2057400" cy="2039112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NERSC_logo_color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50" y="4416552"/>
            <a:ext cx="2401904" cy="1615494"/>
          </a:xfrm>
          <a:prstGeom prst="rect">
            <a:avLst/>
          </a:prstGeom>
        </p:spPr>
      </p:pic>
      <p:pic>
        <p:nvPicPr>
          <p:cNvPr id="23" name="Picture Placeholder 17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24388" y="231648"/>
            <a:ext cx="2057400" cy="2057400"/>
          </a:xfrm>
          <a:prstGeom prst="rect">
            <a:avLst/>
          </a:prstGeom>
        </p:spPr>
      </p:pic>
      <p:pic>
        <p:nvPicPr>
          <p:cNvPr id="24" name="Picture Placeholder 19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4636639" y="2383083"/>
            <a:ext cx="960120" cy="960120"/>
          </a:xfrm>
          <a:prstGeom prst="rect">
            <a:avLst/>
          </a:prstGeom>
        </p:spPr>
      </p:pic>
      <p:pic>
        <p:nvPicPr>
          <p:cNvPr id="27" name="Picture Placeholder 18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67402" y="231648"/>
            <a:ext cx="2057400" cy="2057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20221" y="3454985"/>
            <a:ext cx="961567" cy="96156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221" y="2383083"/>
            <a:ext cx="955924" cy="9559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635192" y="3454985"/>
            <a:ext cx="961567" cy="961568"/>
          </a:xfrm>
          <a:prstGeom prst="rect">
            <a:avLst/>
          </a:prstGeom>
        </p:spPr>
      </p:pic>
      <p:pic>
        <p:nvPicPr>
          <p:cNvPr id="32" name="Picture 31" descr="m152_Ott_s271115_snap.png"/>
          <p:cNvPicPr>
            <a:picLocks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402" y="2377440"/>
            <a:ext cx="2057400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5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42" y="179868"/>
            <a:ext cx="6819032" cy="769479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7" y="6368805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Footer Information</a:t>
            </a:r>
            <a:endParaRPr lang="en-US" dirty="0"/>
          </a:p>
        </p:txBody>
      </p:sp>
      <p:sp>
        <p:nvSpPr>
          <p:cNvPr id="18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6" y="6368805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9" name="Picture 10" descr="DOE LOGO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68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LBNL_Logo-Full.pn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7394" y="6277227"/>
            <a:ext cx="590020" cy="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64" r:id="rId12"/>
    <p:sldLayoutId id="2147483655" r:id="rId13"/>
    <p:sldLayoutId id="2147483681" r:id="rId14"/>
    <p:sldLayoutId id="2147483682" r:id="rId15"/>
    <p:sldLayoutId id="2147483685" r:id="rId16"/>
    <p:sldLayoutId id="2147483686" r:id="rId17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228600" indent="-228600" algn="l" defTabSz="457200" rtl="0" eaLnBrk="1" latinLnBrk="0" hangingPunct="1">
        <a:spcBef>
          <a:spcPct val="0"/>
        </a:spcBef>
        <a:buNone/>
        <a:defRPr sz="3200" b="0" i="0" u="none" kern="1200" cap="none">
          <a:solidFill>
            <a:schemeClr val="tx2"/>
          </a:solidFill>
          <a:latin typeface="Helvetica Neue Bold Condensed"/>
          <a:ea typeface="+mj-ea"/>
          <a:cs typeface="Helvetica Neue Bold Condense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David Paul</a:t>
            </a:r>
            <a:br>
              <a:rPr lang="en-US" dirty="0" smtClean="0"/>
            </a:br>
            <a:r>
              <a:rPr lang="en-US" sz="2200" dirty="0" smtClean="0"/>
              <a:t>Computational Systems Group</a:t>
            </a:r>
            <a:br>
              <a:rPr lang="en-US" sz="2200" dirty="0" smtClean="0"/>
            </a:br>
            <a:r>
              <a:rPr lang="en-US" sz="2200" dirty="0" smtClean="0"/>
              <a:t>Lawrence Berkeley National Lab</a:t>
            </a:r>
            <a:br>
              <a:rPr lang="en-US" sz="2200" dirty="0" smtClean="0"/>
            </a:br>
            <a:r>
              <a:rPr lang="en-US" sz="1800" dirty="0" smtClean="0"/>
              <a:t>DPAUL@LBL.GOV</a:t>
            </a:r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GPFS and Burst Buffer</a:t>
            </a:r>
          </a:p>
          <a:p>
            <a:r>
              <a:rPr lang="en-US" dirty="0" smtClean="0"/>
              <a:t>Integration - </a:t>
            </a:r>
            <a:r>
              <a:rPr lang="en-US" dirty="0" err="1" smtClean="0"/>
              <a:t>BoF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897A66F-DFB6-CB44-8B31-7FAB7C20B0C7}" type="datetime4">
              <a:rPr lang="en-US" smtClean="0"/>
              <a:pPr/>
              <a:t>April 3, 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13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Overview: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943" y="1086160"/>
            <a:ext cx="8403646" cy="4811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en-US" baseline="30000" dirty="0" smtClean="0">
              <a:solidFill>
                <a:srgbClr val="000000"/>
              </a:solidFill>
              <a:latin typeface="Courier"/>
            </a:endParaRPr>
          </a:p>
          <a:p>
            <a:pPr>
              <a:lnSpc>
                <a:spcPct val="120000"/>
              </a:lnSpc>
            </a:pPr>
            <a:endParaRPr lang="en-US" baseline="30000" dirty="0" smtClean="0">
              <a:solidFill>
                <a:srgbClr val="000000"/>
              </a:solidFill>
              <a:latin typeface="Courier"/>
            </a:endParaRPr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Cori System</a:t>
            </a:r>
            <a:br>
              <a:rPr lang="en-US" b="1" dirty="0" smtClean="0"/>
            </a:b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err="1" smtClean="0"/>
              <a:t>Datawarp</a:t>
            </a:r>
            <a:r>
              <a:rPr lang="en-US" b="1" dirty="0" smtClean="0"/>
              <a:t> /  Burst </a:t>
            </a:r>
            <a:r>
              <a:rPr lang="en-US" b="1" dirty="0" smtClean="0"/>
              <a:t>Buffer </a:t>
            </a:r>
            <a:r>
              <a:rPr lang="en-US" b="1" dirty="0" smtClean="0"/>
              <a:t>Overview</a:t>
            </a:r>
          </a:p>
          <a:p>
            <a:pPr>
              <a:lnSpc>
                <a:spcPct val="120000"/>
              </a:lnSpc>
            </a:pP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Burst Buffer components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Burst Buffer processes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GPFS / Burst Buffer Integration</a:t>
            </a:r>
            <a:br>
              <a:rPr lang="en-US" b="1" dirty="0" smtClean="0"/>
            </a:b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The Challenge</a:t>
            </a:r>
            <a:r>
              <a:rPr lang="en-US" b="1" dirty="0" smtClean="0"/>
              <a:t> </a:t>
            </a:r>
            <a:endParaRPr lang="en-US" b="1" dirty="0" smtClean="0"/>
          </a:p>
          <a:p>
            <a:pPr>
              <a:lnSpc>
                <a:spcPct val="120000"/>
              </a:lnSpc>
            </a:pPr>
            <a:endParaRPr lang="en-US" b="1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²"/>
            </a:pPr>
            <a:r>
              <a:rPr lang="en-US" sz="1600" dirty="0" smtClean="0"/>
              <a:t>Note: </a:t>
            </a:r>
            <a:r>
              <a:rPr lang="en-US" sz="1600" dirty="0" err="1" smtClean="0"/>
              <a:t>BusrtBufferBoF</a:t>
            </a:r>
            <a:r>
              <a:rPr lang="en-US" sz="1600" dirty="0" smtClean="0"/>
              <a:t> @ CUG 2017, Redmond, WA – May 7-11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, 2017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43391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Cori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/ NERSC-8 / XC40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3718" y="1168092"/>
            <a:ext cx="8403646" cy="321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aseline="300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dirty="0" smtClean="0"/>
              <a:t>System specifics:</a:t>
            </a:r>
            <a:endParaRPr lang="en-US" dirty="0"/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/>
              <a:t>9,688 KNL nodes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/>
              <a:t>2,004 </a:t>
            </a:r>
            <a:r>
              <a:rPr lang="en-US" dirty="0" err="1"/>
              <a:t>Haswell</a:t>
            </a:r>
            <a:r>
              <a:rPr lang="en-US" dirty="0"/>
              <a:t> </a:t>
            </a:r>
            <a:r>
              <a:rPr lang="en-US" dirty="0" smtClean="0"/>
              <a:t>nodes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/>
              <a:t>27PB </a:t>
            </a:r>
            <a:r>
              <a:rPr lang="en-US" dirty="0" err="1" smtClean="0"/>
              <a:t>Lustre</a:t>
            </a:r>
            <a:r>
              <a:rPr lang="en-US" dirty="0" smtClean="0"/>
              <a:t> Parallel </a:t>
            </a:r>
            <a:r>
              <a:rPr lang="en-US" dirty="0" err="1" smtClean="0"/>
              <a:t>Filesystem</a:t>
            </a:r>
            <a:r>
              <a:rPr lang="en-US" dirty="0" smtClean="0"/>
              <a:t> - $SCRATCH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Global GPFS - $HOMEs, $PROJECTs, S/W, Modules, etc.</a:t>
            </a:r>
          </a:p>
          <a:p>
            <a:pPr marL="1200150" lvl="2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Mounted on all NERSC systems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dirty="0"/>
              <a:t>288 </a:t>
            </a:r>
            <a:r>
              <a:rPr lang="en-US" dirty="0" err="1" smtClean="0"/>
              <a:t>Datawarp</a:t>
            </a:r>
            <a:r>
              <a:rPr lang="en-US" dirty="0" smtClean="0"/>
              <a:t> servers </a:t>
            </a:r>
            <a:r>
              <a:rPr lang="en-US" dirty="0"/>
              <a:t>(576 Intel SSDs, two DW servers/blade</a:t>
            </a:r>
            <a:r>
              <a:rPr lang="en-US" dirty="0" smtClean="0"/>
              <a:t>)</a:t>
            </a:r>
            <a:endParaRPr lang="en-US" dirty="0"/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dirty="0" smtClean="0"/>
              <a:t>Burst Buffer of 1.5PBs @ ~</a:t>
            </a:r>
            <a:r>
              <a:rPr lang="en-US" b="1" dirty="0"/>
              <a:t>1.6 TB/sec, 12.5M IOPS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90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Datawarp</a:t>
            </a:r>
            <a:r>
              <a:rPr lang="en-US" dirty="0" smtClean="0"/>
              <a:t> Architecture Concept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4</a:t>
            </a:fld>
            <a:r>
              <a:rPr lang="en-US" smtClean="0"/>
              <a:t> -</a:t>
            </a:r>
            <a:endParaRPr lang="en-US" dirty="0"/>
          </a:p>
        </p:txBody>
      </p:sp>
      <p:grpSp>
        <p:nvGrpSpPr>
          <p:cNvPr id="199" name="Group 198"/>
          <p:cNvGrpSpPr/>
          <p:nvPr/>
        </p:nvGrpSpPr>
        <p:grpSpPr>
          <a:xfrm>
            <a:off x="747161" y="1700808"/>
            <a:ext cx="7632848" cy="3744416"/>
            <a:chOff x="395536" y="1844824"/>
            <a:chExt cx="7632848" cy="3744416"/>
          </a:xfrm>
        </p:grpSpPr>
        <p:grpSp>
          <p:nvGrpSpPr>
            <p:cNvPr id="200" name="Group 199"/>
            <p:cNvGrpSpPr/>
            <p:nvPr/>
          </p:nvGrpSpPr>
          <p:grpSpPr>
            <a:xfrm>
              <a:off x="5220072" y="3140968"/>
              <a:ext cx="2808312" cy="1152128"/>
              <a:chOff x="5220072" y="2997526"/>
              <a:chExt cx="2808312" cy="1152128"/>
            </a:xfrm>
          </p:grpSpPr>
          <p:grpSp>
            <p:nvGrpSpPr>
              <p:cNvPr id="275" name="Group 274"/>
              <p:cNvGrpSpPr/>
              <p:nvPr/>
            </p:nvGrpSpPr>
            <p:grpSpPr>
              <a:xfrm>
                <a:off x="5220072" y="3140968"/>
                <a:ext cx="1719808" cy="720080"/>
                <a:chOff x="5220072" y="3140968"/>
                <a:chExt cx="1719808" cy="720080"/>
              </a:xfrm>
            </p:grpSpPr>
            <p:cxnSp>
              <p:nvCxnSpPr>
                <p:cNvPr id="295" name="Straight Connector 294"/>
                <p:cNvCxnSpPr/>
                <p:nvPr/>
              </p:nvCxnSpPr>
              <p:spPr>
                <a:xfrm flipH="1">
                  <a:off x="5292080" y="3140968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 flipH="1">
                  <a:off x="5292080" y="3284984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 flipH="1">
                  <a:off x="5292080" y="3429000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/>
                <p:nvPr/>
              </p:nvCxnSpPr>
              <p:spPr>
                <a:xfrm flipH="1">
                  <a:off x="5292080" y="3573016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/>
                <p:nvPr/>
              </p:nvCxnSpPr>
              <p:spPr>
                <a:xfrm flipH="1">
                  <a:off x="5220072" y="3717032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Straight Connector 299"/>
                <p:cNvCxnSpPr/>
                <p:nvPr/>
              </p:nvCxnSpPr>
              <p:spPr>
                <a:xfrm flipH="1">
                  <a:off x="5292080" y="3861048"/>
                  <a:ext cx="1647800" cy="0"/>
                </a:xfrm>
                <a:prstGeom prst="line">
                  <a:avLst/>
                </a:prstGeom>
                <a:ln w="19050" cmpd="sng">
                  <a:solidFill>
                    <a:schemeClr val="tx1"/>
                  </a:solidFill>
                  <a:headEnd type="none"/>
                  <a:tailEnd type="non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6" name="Group 275"/>
              <p:cNvGrpSpPr/>
              <p:nvPr/>
            </p:nvGrpSpPr>
            <p:grpSpPr>
              <a:xfrm>
                <a:off x="6189110" y="2997526"/>
                <a:ext cx="1839274" cy="1152128"/>
                <a:chOff x="6189110" y="2997526"/>
                <a:chExt cx="1839274" cy="1152128"/>
              </a:xfrm>
            </p:grpSpPr>
            <p:sp>
              <p:nvSpPr>
                <p:cNvPr id="277" name="Cube 276"/>
                <p:cNvSpPr/>
                <p:nvPr/>
              </p:nvSpPr>
              <p:spPr>
                <a:xfrm>
                  <a:off x="6909190" y="2997526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8" name="Cube 277"/>
                <p:cNvSpPr/>
                <p:nvPr/>
              </p:nvSpPr>
              <p:spPr>
                <a:xfrm>
                  <a:off x="6765174" y="3141542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Cube 278"/>
                <p:cNvSpPr/>
                <p:nvPr/>
              </p:nvSpPr>
              <p:spPr>
                <a:xfrm>
                  <a:off x="6621158" y="3285558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Cube 279"/>
                <p:cNvSpPr/>
                <p:nvPr/>
              </p:nvSpPr>
              <p:spPr>
                <a:xfrm>
                  <a:off x="6477142" y="3429574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Cube 280"/>
                <p:cNvSpPr/>
                <p:nvPr/>
              </p:nvSpPr>
              <p:spPr>
                <a:xfrm>
                  <a:off x="6333126" y="3573590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2" name="Cube 281"/>
                <p:cNvSpPr/>
                <p:nvPr/>
              </p:nvSpPr>
              <p:spPr>
                <a:xfrm>
                  <a:off x="6189110" y="3717606"/>
                  <a:ext cx="432048" cy="432048"/>
                </a:xfrm>
                <a:prstGeom prst="cube">
                  <a:avLst/>
                </a:prstGeom>
                <a:solidFill>
                  <a:schemeClr val="accent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3" name="Can 282"/>
                <p:cNvSpPr/>
                <p:nvPr/>
              </p:nvSpPr>
              <p:spPr>
                <a:xfrm>
                  <a:off x="7380312" y="3068960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Can 283"/>
                <p:cNvSpPr/>
                <p:nvPr/>
              </p:nvSpPr>
              <p:spPr>
                <a:xfrm>
                  <a:off x="7740352" y="3068960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Can 284"/>
                <p:cNvSpPr/>
                <p:nvPr/>
              </p:nvSpPr>
              <p:spPr>
                <a:xfrm>
                  <a:off x="7236296" y="3212976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6" name="Can 285"/>
                <p:cNvSpPr/>
                <p:nvPr/>
              </p:nvSpPr>
              <p:spPr>
                <a:xfrm>
                  <a:off x="7596336" y="3212976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Can 286"/>
                <p:cNvSpPr/>
                <p:nvPr/>
              </p:nvSpPr>
              <p:spPr>
                <a:xfrm>
                  <a:off x="7092280" y="3356992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8" name="Can 287"/>
                <p:cNvSpPr/>
                <p:nvPr/>
              </p:nvSpPr>
              <p:spPr>
                <a:xfrm>
                  <a:off x="7452320" y="3356992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Can 288"/>
                <p:cNvSpPr/>
                <p:nvPr/>
              </p:nvSpPr>
              <p:spPr>
                <a:xfrm>
                  <a:off x="6948264" y="3501008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Can 289"/>
                <p:cNvSpPr/>
                <p:nvPr/>
              </p:nvSpPr>
              <p:spPr>
                <a:xfrm>
                  <a:off x="7308304" y="3501008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Can 290"/>
                <p:cNvSpPr/>
                <p:nvPr/>
              </p:nvSpPr>
              <p:spPr>
                <a:xfrm>
                  <a:off x="6804248" y="3645024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Can 291"/>
                <p:cNvSpPr/>
                <p:nvPr/>
              </p:nvSpPr>
              <p:spPr>
                <a:xfrm>
                  <a:off x="7164288" y="3645024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3" name="Can 292"/>
                <p:cNvSpPr/>
                <p:nvPr/>
              </p:nvSpPr>
              <p:spPr>
                <a:xfrm>
                  <a:off x="6660232" y="3789040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Can 293"/>
                <p:cNvSpPr/>
                <p:nvPr/>
              </p:nvSpPr>
              <p:spPr>
                <a:xfrm>
                  <a:off x="7020272" y="3789040"/>
                  <a:ext cx="288032" cy="360040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01" name="Group 200"/>
            <p:cNvGrpSpPr/>
            <p:nvPr/>
          </p:nvGrpSpPr>
          <p:grpSpPr>
            <a:xfrm>
              <a:off x="395536" y="1844824"/>
              <a:ext cx="3384376" cy="3744416"/>
              <a:chOff x="395536" y="1844824"/>
              <a:chExt cx="3384376" cy="3744416"/>
            </a:xfrm>
          </p:grpSpPr>
          <p:cxnSp>
            <p:nvCxnSpPr>
              <p:cNvPr id="263" name="Straight Connector 262"/>
              <p:cNvCxnSpPr/>
              <p:nvPr/>
            </p:nvCxnSpPr>
            <p:spPr>
              <a:xfrm>
                <a:off x="395536" y="2276872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>
                <a:off x="395536" y="2852936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/>
            </p:nvCxnSpPr>
            <p:spPr>
              <a:xfrm>
                <a:off x="395536" y="3429000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/>
              <p:cNvCxnSpPr/>
              <p:nvPr/>
            </p:nvCxnSpPr>
            <p:spPr>
              <a:xfrm>
                <a:off x="395536" y="4005064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/>
              <p:cNvCxnSpPr/>
              <p:nvPr/>
            </p:nvCxnSpPr>
            <p:spPr>
              <a:xfrm>
                <a:off x="395536" y="4581128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>
                <a:off x="395536" y="5157192"/>
                <a:ext cx="3384376" cy="0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/>
              <p:cNvCxnSpPr/>
              <p:nvPr/>
            </p:nvCxnSpPr>
            <p:spPr>
              <a:xfrm flipV="1">
                <a:off x="827584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 flipV="1">
                <a:off x="1403648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>
              <a:xfrm flipV="1">
                <a:off x="1979712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 flipV="1">
                <a:off x="2555776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/>
              <p:cNvCxnSpPr/>
              <p:nvPr/>
            </p:nvCxnSpPr>
            <p:spPr>
              <a:xfrm flipV="1">
                <a:off x="3131840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/>
              <p:cNvCxnSpPr/>
              <p:nvPr/>
            </p:nvCxnSpPr>
            <p:spPr>
              <a:xfrm flipV="1">
                <a:off x="3707904" y="1844824"/>
                <a:ext cx="0" cy="3744416"/>
              </a:xfrm>
              <a:prstGeom prst="line">
                <a:avLst/>
              </a:prstGeom>
              <a:ln w="38100" cmpd="sng">
                <a:solidFill>
                  <a:schemeClr val="accent5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2" name="Group 201"/>
            <p:cNvGrpSpPr/>
            <p:nvPr/>
          </p:nvGrpSpPr>
          <p:grpSpPr>
            <a:xfrm>
              <a:off x="4139952" y="2780928"/>
              <a:ext cx="1143744" cy="1880592"/>
              <a:chOff x="4139952" y="3284984"/>
              <a:chExt cx="1143744" cy="1880592"/>
            </a:xfrm>
          </p:grpSpPr>
          <p:cxnSp>
            <p:nvCxnSpPr>
              <p:cNvPr id="259" name="Straight Connector 258"/>
              <p:cNvCxnSpPr/>
              <p:nvPr/>
            </p:nvCxnSpPr>
            <p:spPr>
              <a:xfrm flipH="1">
                <a:off x="4139952" y="3284984"/>
                <a:ext cx="1143744" cy="8384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/>
              <p:cNvCxnSpPr/>
              <p:nvPr/>
            </p:nvCxnSpPr>
            <p:spPr>
              <a:xfrm flipH="1">
                <a:off x="4139952" y="3429000"/>
                <a:ext cx="1143744" cy="8384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/>
              <p:cNvCxnSpPr/>
              <p:nvPr/>
            </p:nvCxnSpPr>
            <p:spPr>
              <a:xfrm flipH="1">
                <a:off x="4139952" y="5013176"/>
                <a:ext cx="1143744" cy="8384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 flipH="1">
                <a:off x="4139952" y="5157192"/>
                <a:ext cx="1143744" cy="8384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3" name="Rectangle 202"/>
            <p:cNvSpPr/>
            <p:nvPr/>
          </p:nvSpPr>
          <p:spPr>
            <a:xfrm>
              <a:off x="644494" y="206142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644494" y="264587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644494" y="321355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644494" y="3789614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644494" y="4365678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644494" y="494174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1220558" y="206142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1220558" y="264587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1220558" y="321355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1220558" y="3789614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1220558" y="4365678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1220558" y="494174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1796622" y="206142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1796622" y="264587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796622" y="321355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1796622" y="3789614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1796622" y="4365678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1796622" y="494174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2372686" y="206142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2372686" y="264587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2372686" y="321355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2372686" y="3789614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2372686" y="4365678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2372686" y="494174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2948750" y="206142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2948750" y="264587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2948750" y="3213550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2948750" y="3789614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948750" y="4365678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2948750" y="4941742"/>
              <a:ext cx="432048" cy="432048"/>
            </a:xfrm>
            <a:prstGeom prst="rect">
              <a:avLst/>
            </a:prstGeom>
            <a:solidFill>
              <a:srgbClr val="4FA5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CN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233" name="Group 232"/>
            <p:cNvGrpSpPr/>
            <p:nvPr/>
          </p:nvGrpSpPr>
          <p:grpSpPr>
            <a:xfrm>
              <a:off x="3524814" y="2061422"/>
              <a:ext cx="864096" cy="432048"/>
              <a:chOff x="3524814" y="2061422"/>
              <a:chExt cx="864096" cy="432048"/>
            </a:xfrm>
          </p:grpSpPr>
          <p:sp>
            <p:nvSpPr>
              <p:cNvPr id="256" name="Rectangle 255"/>
              <p:cNvSpPr/>
              <p:nvPr/>
            </p:nvSpPr>
            <p:spPr>
              <a:xfrm>
                <a:off x="3524814" y="2061422"/>
                <a:ext cx="432048" cy="432048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BB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3956862" y="2061422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3956862" y="2277446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4" name="Group 233"/>
            <p:cNvGrpSpPr/>
            <p:nvPr/>
          </p:nvGrpSpPr>
          <p:grpSpPr>
            <a:xfrm>
              <a:off x="3520440" y="3218688"/>
              <a:ext cx="864096" cy="435480"/>
              <a:chOff x="3524814" y="2643198"/>
              <a:chExt cx="864096" cy="435480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3524814" y="2645870"/>
                <a:ext cx="432048" cy="432048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BB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3956862" y="2643198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3956862" y="2862654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5" name="Group 234"/>
            <p:cNvGrpSpPr/>
            <p:nvPr/>
          </p:nvGrpSpPr>
          <p:grpSpPr>
            <a:xfrm>
              <a:off x="3524814" y="3789614"/>
              <a:ext cx="864096" cy="432048"/>
              <a:chOff x="3524814" y="3789614"/>
              <a:chExt cx="864096" cy="432048"/>
            </a:xfrm>
          </p:grpSpPr>
          <p:sp>
            <p:nvSpPr>
              <p:cNvPr id="250" name="Rectangle 249"/>
              <p:cNvSpPr/>
              <p:nvPr/>
            </p:nvSpPr>
            <p:spPr>
              <a:xfrm>
                <a:off x="3524814" y="3789614"/>
                <a:ext cx="432048" cy="432048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BB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3956862" y="3789614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3956862" y="4005638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6" name="Group 235"/>
            <p:cNvGrpSpPr/>
            <p:nvPr/>
          </p:nvGrpSpPr>
          <p:grpSpPr>
            <a:xfrm>
              <a:off x="3520440" y="4941168"/>
              <a:ext cx="864096" cy="432048"/>
              <a:chOff x="3524814" y="4365678"/>
              <a:chExt cx="864096" cy="432048"/>
            </a:xfrm>
          </p:grpSpPr>
          <p:sp>
            <p:nvSpPr>
              <p:cNvPr id="247" name="Rectangle 246"/>
              <p:cNvSpPr/>
              <p:nvPr/>
            </p:nvSpPr>
            <p:spPr>
              <a:xfrm>
                <a:off x="3524814" y="4365678"/>
                <a:ext cx="432048" cy="432048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BB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3956862" y="4365678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3956862" y="4581702"/>
                <a:ext cx="432048" cy="21602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SSD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7" name="Group 236"/>
            <p:cNvGrpSpPr/>
            <p:nvPr/>
          </p:nvGrpSpPr>
          <p:grpSpPr>
            <a:xfrm>
              <a:off x="3524814" y="2636912"/>
              <a:ext cx="864096" cy="432048"/>
              <a:chOff x="3524814" y="3213550"/>
              <a:chExt cx="864096" cy="432048"/>
            </a:xfrm>
          </p:grpSpPr>
          <p:sp>
            <p:nvSpPr>
              <p:cNvPr id="244" name="Rectangle 243"/>
              <p:cNvSpPr/>
              <p:nvPr/>
            </p:nvSpPr>
            <p:spPr>
              <a:xfrm>
                <a:off x="3524814" y="3213550"/>
                <a:ext cx="432048" cy="432048"/>
              </a:xfrm>
              <a:prstGeom prst="rect">
                <a:avLst/>
              </a:prstGeom>
              <a:solidFill>
                <a:srgbClr val="660066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3956862" y="3213550"/>
                <a:ext cx="432048" cy="216024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IB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3956862" y="3429574"/>
                <a:ext cx="432048" cy="216024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IB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8" name="Group 237"/>
            <p:cNvGrpSpPr/>
            <p:nvPr/>
          </p:nvGrpSpPr>
          <p:grpSpPr>
            <a:xfrm>
              <a:off x="3520440" y="4365104"/>
              <a:ext cx="864096" cy="432048"/>
              <a:chOff x="3563888" y="4365104"/>
              <a:chExt cx="864096" cy="432048"/>
            </a:xfrm>
          </p:grpSpPr>
          <p:sp>
            <p:nvSpPr>
              <p:cNvPr id="241" name="Rectangle 240"/>
              <p:cNvSpPr/>
              <p:nvPr/>
            </p:nvSpPr>
            <p:spPr>
              <a:xfrm>
                <a:off x="3563888" y="4365104"/>
                <a:ext cx="432048" cy="432048"/>
              </a:xfrm>
              <a:prstGeom prst="rect">
                <a:avLst/>
              </a:prstGeom>
              <a:solidFill>
                <a:srgbClr val="660066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</a:rPr>
                  <a:t>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2" name="Rectangle 241"/>
              <p:cNvSpPr/>
              <p:nvPr/>
            </p:nvSpPr>
            <p:spPr>
              <a:xfrm>
                <a:off x="3995936" y="4365104"/>
                <a:ext cx="432048" cy="216024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IB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3995936" y="4581128"/>
                <a:ext cx="432048" cy="216024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IB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9" name="Rectangle 238"/>
            <p:cNvSpPr/>
            <p:nvPr/>
          </p:nvSpPr>
          <p:spPr>
            <a:xfrm rot="16200000">
              <a:off x="3596823" y="3501581"/>
              <a:ext cx="3312368" cy="432048"/>
            </a:xfrm>
            <a:prstGeom prst="rect">
              <a:avLst/>
            </a:prstGeom>
            <a:pattFill prst="smGrid">
              <a:fgClr>
                <a:schemeClr val="accent6">
                  <a:lumMod val="75000"/>
                </a:schemeClr>
              </a:fgClr>
              <a:bgClr>
                <a:schemeClr val="accent6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</a:rPr>
                <a:t>Storage Fabric</a:t>
              </a:r>
              <a:endParaRPr lang="en-US" dirty="0">
                <a:solidFill>
                  <a:srgbClr val="0000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6300192" y="4509120"/>
              <a:ext cx="1647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Storage Servers</a:t>
              </a:r>
            </a:p>
          </p:txBody>
        </p:sp>
      </p:grpSp>
      <p:sp>
        <p:nvSpPr>
          <p:cNvPr id="2" name="Left Brace 1"/>
          <p:cNvSpPr/>
          <p:nvPr/>
        </p:nvSpPr>
        <p:spPr>
          <a:xfrm rot="16200000">
            <a:off x="2259823" y="3861127"/>
            <a:ext cx="531627" cy="3556954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Left Brace 300"/>
          <p:cNvSpPr/>
          <p:nvPr/>
        </p:nvSpPr>
        <p:spPr>
          <a:xfrm rot="5400000">
            <a:off x="2162770" y="291252"/>
            <a:ext cx="403002" cy="2736304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TextBox 301"/>
          <p:cNvSpPr txBox="1"/>
          <p:nvPr/>
        </p:nvSpPr>
        <p:spPr>
          <a:xfrm>
            <a:off x="1548190" y="1088571"/>
            <a:ext cx="1697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 Nodes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747160" y="5893917"/>
            <a:ext cx="356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Aries High-Speed Network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5388608" y="1066800"/>
            <a:ext cx="3327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Burst Buffer Node (2x </a:t>
            </a:r>
            <a:r>
              <a:rPr lang="en-US" dirty="0" err="1" smtClean="0"/>
              <a:t>NVMe</a:t>
            </a:r>
            <a:r>
              <a:rPr lang="en-US" dirty="0" smtClean="0"/>
              <a:t> SSD)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5388608" y="1436132"/>
            <a:ext cx="2920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I/O Node (2x InfiniBand HCA)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4308488" y="5900080"/>
            <a:ext cx="223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InfiniBand Fabric</a:t>
            </a:r>
          </a:p>
        </p:txBody>
      </p:sp>
      <p:sp>
        <p:nvSpPr>
          <p:cNvPr id="307" name="TextBox 306"/>
          <p:cNvSpPr txBox="1"/>
          <p:nvPr/>
        </p:nvSpPr>
        <p:spPr>
          <a:xfrm>
            <a:off x="6748843" y="2186425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Lustre OSSs/OSTs</a:t>
            </a:r>
          </a:p>
        </p:txBody>
      </p:sp>
      <p:sp>
        <p:nvSpPr>
          <p:cNvPr id="308" name="Left Brace 307"/>
          <p:cNvSpPr/>
          <p:nvPr/>
        </p:nvSpPr>
        <p:spPr>
          <a:xfrm rot="16200000">
            <a:off x="5158798" y="4523480"/>
            <a:ext cx="531627" cy="2232246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Left Brace 308"/>
          <p:cNvSpPr/>
          <p:nvPr/>
        </p:nvSpPr>
        <p:spPr>
          <a:xfrm rot="5400000">
            <a:off x="7257368" y="1803509"/>
            <a:ext cx="381681" cy="1879106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0" name="Straight Connector 309"/>
          <p:cNvCxnSpPr>
            <a:stCxn id="304" idx="1"/>
          </p:cNvCxnSpPr>
          <p:nvPr/>
        </p:nvCxnSpPr>
        <p:spPr>
          <a:xfrm flipH="1">
            <a:off x="4736162" y="1251466"/>
            <a:ext cx="652446" cy="609439"/>
          </a:xfrm>
          <a:prstGeom prst="line">
            <a:avLst/>
          </a:prstGeom>
          <a:ln w="28575" cmpd="sng">
            <a:solidFill>
              <a:srgbClr val="000000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>
            <a:stCxn id="305" idx="1"/>
          </p:cNvCxnSpPr>
          <p:nvPr/>
        </p:nvCxnSpPr>
        <p:spPr>
          <a:xfrm flipH="1">
            <a:off x="4740535" y="1620798"/>
            <a:ext cx="648073" cy="872098"/>
          </a:xfrm>
          <a:prstGeom prst="line">
            <a:avLst/>
          </a:prstGeom>
          <a:ln w="28575" cmpd="sng">
            <a:solidFill>
              <a:srgbClr val="000000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134100" y="41529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GPFS  -</a:t>
            </a:r>
          </a:p>
        </p:txBody>
      </p:sp>
    </p:spTree>
    <p:extLst>
      <p:ext uri="{BB962C8B-B14F-4D97-AF65-F5344CB8AC3E}">
        <p14:creationId xmlns:p14="http://schemas.microsoft.com/office/powerpoint/2010/main" val="3987723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Burst Buffer Component </a:t>
            </a:r>
            <a:r>
              <a:rPr lang="en-US" sz="2400" dirty="0" smtClean="0">
                <a:latin typeface="+mj-lt"/>
              </a:rPr>
              <a:t>Interaction</a:t>
            </a:r>
            <a:endParaRPr lang="en-US" sz="2400" dirty="0">
              <a:latin typeface="+mj-lt"/>
            </a:endParaRPr>
          </a:p>
        </p:txBody>
      </p:sp>
      <p:pic>
        <p:nvPicPr>
          <p:cNvPr id="7" name="Picture 6" descr="DW-high-level-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12" y="1157294"/>
            <a:ext cx="4406900" cy="486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8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Burst Buffer Process </a:t>
            </a:r>
            <a:r>
              <a:rPr lang="en-US" sz="2400" dirty="0" smtClean="0">
                <a:latin typeface="+mj-lt"/>
              </a:rPr>
              <a:t>overview</a:t>
            </a:r>
            <a:endParaRPr lang="en-US" sz="2400" dirty="0">
              <a:latin typeface="+mj-lt"/>
            </a:endParaRPr>
          </a:p>
        </p:txBody>
      </p:sp>
      <p:pic>
        <p:nvPicPr>
          <p:cNvPr id="4" name="Picture 3" descr="DW-Proce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33" y="1085605"/>
            <a:ext cx="5022606" cy="527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74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Using GPFS with job script directives- #DW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943" y="1086160"/>
            <a:ext cx="840364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aseline="30000" dirty="0" smtClean="0">
              <a:solidFill>
                <a:srgbClr val="000000"/>
              </a:solidFill>
              <a:latin typeface="Courier"/>
            </a:endParaRPr>
          </a:p>
          <a:p>
            <a:endParaRPr lang="en-US" sz="1600" baseline="30000" dirty="0" smtClean="0">
              <a:solidFill>
                <a:srgbClr val="000000"/>
              </a:solidFill>
              <a:latin typeface="Courier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/>
              <a:t>#</a:t>
            </a:r>
            <a:r>
              <a:rPr lang="en-US" sz="1600" dirty="0"/>
              <a:t>!/bin/bash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#SBATCH -n </a:t>
            </a:r>
            <a:r>
              <a:rPr lang="en-US" sz="1600" dirty="0" smtClean="0"/>
              <a:t>32 </a:t>
            </a:r>
            <a:r>
              <a:rPr lang="en-US" sz="1600" dirty="0"/>
              <a:t>-t </a:t>
            </a:r>
            <a:r>
              <a:rPr lang="en-US" sz="1600" dirty="0" smtClean="0"/>
              <a:t>2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/>
              <a:t>#DW </a:t>
            </a:r>
            <a:r>
              <a:rPr lang="en-US" sz="1600" dirty="0" err="1"/>
              <a:t>jobdw</a:t>
            </a:r>
            <a:r>
              <a:rPr lang="en-US" sz="1600" dirty="0"/>
              <a:t> type=scratch </a:t>
            </a:r>
            <a:r>
              <a:rPr lang="en-US" sz="1600" dirty="0" err="1"/>
              <a:t>access_mode</a:t>
            </a:r>
            <a:r>
              <a:rPr lang="en-US" sz="1600" dirty="0"/>
              <a:t>=</a:t>
            </a:r>
            <a:r>
              <a:rPr lang="en-US" sz="1600" b="1" dirty="0"/>
              <a:t>striped</a:t>
            </a:r>
            <a:r>
              <a:rPr lang="en-US" sz="1600" dirty="0"/>
              <a:t> capacity=</a:t>
            </a:r>
            <a:r>
              <a:rPr lang="en-US" sz="1600" b="1" dirty="0"/>
              <a:t>1TiB 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#DW </a:t>
            </a:r>
            <a:r>
              <a:rPr lang="en-US" sz="1600" b="1" dirty="0" err="1"/>
              <a:t>stage_in</a:t>
            </a:r>
            <a:r>
              <a:rPr lang="en-US" sz="1600" dirty="0"/>
              <a:t> type=directory </a:t>
            </a:r>
            <a:r>
              <a:rPr lang="en-US" sz="1600" b="1" dirty="0"/>
              <a:t>source=</a:t>
            </a:r>
            <a:r>
              <a:rPr lang="en-US" sz="1600" b="1" dirty="0" smtClean="0"/>
              <a:t>/global/</a:t>
            </a:r>
            <a:r>
              <a:rPr lang="en-US" sz="1600" b="1" i="1" dirty="0" err="1" smtClean="0"/>
              <a:t>gpfs</a:t>
            </a:r>
            <a:r>
              <a:rPr lang="en-US" sz="1600" b="1" dirty="0" smtClean="0"/>
              <a:t>/</a:t>
            </a:r>
            <a:r>
              <a:rPr lang="en-US" sz="1600" b="1" dirty="0" err="1" smtClean="0"/>
              <a:t>my_in_dir</a:t>
            </a:r>
            <a:r>
              <a:rPr lang="en-US" sz="1600" dirty="0" smtClean="0"/>
              <a:t> </a:t>
            </a:r>
            <a:r>
              <a:rPr lang="en-US" sz="1600" dirty="0"/>
              <a:t>destination=$DW_JOB_STRIPED  </a:t>
            </a: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#</a:t>
            </a:r>
            <a:r>
              <a:rPr lang="en-US" sz="1600" dirty="0"/>
              <a:t>DW </a:t>
            </a:r>
            <a:r>
              <a:rPr lang="en-US" sz="1600" b="1" dirty="0" err="1"/>
              <a:t>stage_out</a:t>
            </a:r>
            <a:r>
              <a:rPr lang="en-US" sz="1600" dirty="0"/>
              <a:t> type=directory</a:t>
            </a:r>
            <a:r>
              <a:rPr lang="en-US" sz="1600" b="1" dirty="0"/>
              <a:t> destination=</a:t>
            </a:r>
            <a:r>
              <a:rPr lang="en-US" sz="1600" b="1" dirty="0" smtClean="0"/>
              <a:t>/global/</a:t>
            </a:r>
            <a:r>
              <a:rPr lang="en-US" sz="1600" b="1" i="1" dirty="0" err="1" smtClean="0"/>
              <a:t>gpfs</a:t>
            </a:r>
            <a:r>
              <a:rPr lang="en-US" sz="1600" b="1" dirty="0" smtClean="0"/>
              <a:t>/</a:t>
            </a:r>
            <a:r>
              <a:rPr lang="en-US" sz="1600" b="1" dirty="0" err="1" smtClean="0"/>
              <a:t>my_out</a:t>
            </a:r>
            <a:r>
              <a:rPr lang="en-US" sz="1600" dirty="0" err="1" smtClean="0"/>
              <a:t>_</a:t>
            </a:r>
            <a:r>
              <a:rPr lang="en-US" sz="1600" b="1" dirty="0" err="1" smtClean="0"/>
              <a:t>dir</a:t>
            </a:r>
            <a:r>
              <a:rPr lang="en-US" sz="1600" dirty="0" smtClean="0"/>
              <a:t> </a:t>
            </a:r>
            <a:r>
              <a:rPr lang="en-US" sz="1600" dirty="0"/>
              <a:t>source=$DW_JOB_STRIPED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export JOBDIR=</a:t>
            </a:r>
            <a:r>
              <a:rPr lang="en-US" sz="1600" b="1" dirty="0"/>
              <a:t>$DW_JOB_STRIPED 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cd $DW_JOB_STRIPED</a:t>
            </a:r>
          </a:p>
          <a:p>
            <a:pPr>
              <a:lnSpc>
                <a:spcPct val="150000"/>
              </a:lnSpc>
            </a:pPr>
            <a:r>
              <a:rPr lang="en-US" sz="1600" dirty="0" err="1" smtClean="0"/>
              <a:t>srun</a:t>
            </a:r>
            <a:r>
              <a:rPr lang="en-US" sz="1600" dirty="0" smtClean="0"/>
              <a:t> </a:t>
            </a:r>
            <a:r>
              <a:rPr lang="en-US" sz="1600" dirty="0"/>
              <a:t>–n </a:t>
            </a:r>
            <a:r>
              <a:rPr lang="en-US" sz="1600" dirty="0" smtClean="0"/>
              <a:t>32 </a:t>
            </a:r>
            <a:r>
              <a:rPr lang="en-US" sz="1600" dirty="0" err="1"/>
              <a:t>a.out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039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The “</a:t>
            </a:r>
            <a:r>
              <a:rPr lang="en-US" sz="2400" dirty="0" smtClean="0">
                <a:latin typeface="+mj-lt"/>
              </a:rPr>
              <a:t>Gotcha”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943" y="1086160"/>
            <a:ext cx="8403646" cy="3164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aseline="30000" dirty="0" smtClean="0">
              <a:solidFill>
                <a:srgbClr val="000000"/>
              </a:solidFill>
              <a:latin typeface="Courier"/>
            </a:endParaRPr>
          </a:p>
          <a:p>
            <a:endParaRPr lang="en-US" sz="1600" baseline="30000" dirty="0" smtClean="0">
              <a:solidFill>
                <a:srgbClr val="000000"/>
              </a:solidFill>
              <a:latin typeface="Courier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dirty="0" smtClean="0"/>
              <a:t>Cross mounting of all GPFS </a:t>
            </a:r>
            <a:r>
              <a:rPr lang="en-US" sz="2000" dirty="0" err="1" smtClean="0"/>
              <a:t>filesystems</a:t>
            </a:r>
            <a:r>
              <a:rPr lang="en-US" sz="2000" dirty="0" smtClean="0"/>
              <a:t> with “root squash”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dirty="0" err="1" smtClean="0"/>
              <a:t>Datawarp</a:t>
            </a:r>
            <a:r>
              <a:rPr lang="en-US" sz="2000" dirty="0" smtClean="0"/>
              <a:t> </a:t>
            </a:r>
            <a:r>
              <a:rPr lang="en-US" sz="2000" dirty="0" err="1" smtClean="0"/>
              <a:t>stage_in</a:t>
            </a:r>
            <a:r>
              <a:rPr lang="en-US" sz="2000" dirty="0" smtClean="0"/>
              <a:t> / </a:t>
            </a:r>
            <a:r>
              <a:rPr lang="en-US" sz="2000" dirty="0" err="1" smtClean="0"/>
              <a:t>stage_out</a:t>
            </a:r>
            <a:r>
              <a:rPr lang="en-US" sz="2000" dirty="0" smtClean="0"/>
              <a:t> executes as root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dirty="0" smtClean="0"/>
              <a:t>Requires open file access permissions to </a:t>
            </a:r>
            <a:r>
              <a:rPr lang="en-US" sz="2000" dirty="0" err="1" smtClean="0"/>
              <a:t>stage_in</a:t>
            </a:r>
            <a:r>
              <a:rPr lang="en-US" sz="2000" dirty="0" smtClean="0"/>
              <a:t> </a:t>
            </a:r>
            <a:r>
              <a:rPr lang="en-US" sz="2000" dirty="0" smtClean="0"/>
              <a:t>- </a:t>
            </a:r>
            <a:r>
              <a:rPr lang="en-US" sz="2000" dirty="0" smtClean="0"/>
              <a:t>undesirable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dirty="0" smtClean="0"/>
              <a:t>Cannot “</a:t>
            </a:r>
            <a:r>
              <a:rPr lang="en-US" sz="2000" dirty="0" err="1" smtClean="0"/>
              <a:t>stage_out</a:t>
            </a:r>
            <a:r>
              <a:rPr lang="en-US" sz="2000" dirty="0" smtClean="0"/>
              <a:t>” (root squash = </a:t>
            </a:r>
            <a:r>
              <a:rPr lang="en-US" sz="2000" dirty="0" err="1" smtClean="0"/>
              <a:t>uid</a:t>
            </a:r>
            <a:r>
              <a:rPr lang="en-US" sz="2000" dirty="0" smtClean="0"/>
              <a:t> of </a:t>
            </a:r>
            <a:r>
              <a:rPr lang="en-US" sz="2000" i="1" dirty="0" smtClean="0"/>
              <a:t>nobody</a:t>
            </a:r>
            <a:r>
              <a:rPr lang="en-US" sz="2000" dirty="0" smtClean="0"/>
              <a:t>) does not function</a:t>
            </a:r>
            <a:endParaRPr lang="en-US" sz="2000" b="1" dirty="0"/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dirty="0" smtClean="0"/>
              <a:t>How to best overcome the </a:t>
            </a:r>
            <a:r>
              <a:rPr lang="en-US" sz="2000" dirty="0" smtClean="0"/>
              <a:t>issues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en-US" sz="2000" b="1" dirty="0" err="1" smtClean="0"/>
              <a:t>BoF</a:t>
            </a:r>
            <a:r>
              <a:rPr lang="en-US" sz="2000" b="1" dirty="0" smtClean="0"/>
              <a:t> discussion point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018236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RSC-Cabinet-Cor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21846" r="2495" b="26864"/>
          <a:stretch/>
        </p:blipFill>
        <p:spPr>
          <a:xfrm>
            <a:off x="585956" y="4554444"/>
            <a:ext cx="4787428" cy="1784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dirty="0" err="1" smtClean="0"/>
              <a:t>BoF</a:t>
            </a:r>
            <a:r>
              <a:rPr lang="en-US" dirty="0" smtClean="0"/>
              <a:t> Discussion</a:t>
            </a:r>
            <a:endParaRPr lang="en-US" dirty="0"/>
          </a:p>
        </p:txBody>
      </p:sp>
      <p:pic>
        <p:nvPicPr>
          <p:cNvPr id="5" name="Picture 4" descr="LawrenceBerkeleyNationalL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456" y="1192464"/>
            <a:ext cx="4864843" cy="31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90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RSC-Cabinet-Cori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21846" r="2495" b="26864"/>
          <a:stretch/>
        </p:blipFill>
        <p:spPr>
          <a:xfrm>
            <a:off x="585956" y="4554444"/>
            <a:ext cx="4787428" cy="1784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dirty="0" err="1" smtClean="0"/>
              <a:t>BoF</a:t>
            </a:r>
            <a:r>
              <a:rPr lang="en-US" dirty="0" smtClean="0"/>
              <a:t> Backup Slides</a:t>
            </a:r>
            <a:endParaRPr lang="en-US" dirty="0"/>
          </a:p>
        </p:txBody>
      </p:sp>
      <p:pic>
        <p:nvPicPr>
          <p:cNvPr id="5" name="Picture 4" descr="LawrenceBerkeleyNationalL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456" y="1192464"/>
            <a:ext cx="4864843" cy="31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05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DWS API Client Helper </a:t>
            </a:r>
            <a:r>
              <a:rPr lang="en-US" sz="1800" dirty="0" smtClean="0">
                <a:latin typeface="+mj-lt"/>
              </a:rPr>
              <a:t>(one example)</a:t>
            </a:r>
            <a:endParaRPr lang="en-US" sz="1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943" y="1086160"/>
            <a:ext cx="8403646" cy="3813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aseline="30000" dirty="0" smtClean="0">
              <a:solidFill>
                <a:srgbClr val="000000"/>
              </a:solidFill>
              <a:latin typeface="Courier"/>
            </a:endParaRPr>
          </a:p>
          <a:p>
            <a:r>
              <a:rPr lang="en-US" b="1" dirty="0" err="1"/>
              <a:t>dw_wlm_cli</a:t>
            </a:r>
            <a:r>
              <a:rPr lang="en-US" b="1" dirty="0"/>
              <a:t> </a:t>
            </a:r>
            <a:r>
              <a:rPr lang="en-US" b="1" dirty="0" smtClean="0"/>
              <a:t>–f</a:t>
            </a:r>
            <a:br>
              <a:rPr lang="en-US" b="1" dirty="0" smtClean="0"/>
            </a:br>
            <a:endParaRPr lang="en-US" b="1" dirty="0"/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pools</a:t>
            </a:r>
            <a:r>
              <a:rPr lang="en-US" dirty="0"/>
              <a:t>: show pool information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paths</a:t>
            </a:r>
            <a:r>
              <a:rPr lang="en-US" dirty="0"/>
              <a:t>: generate environment variables to be </a:t>
            </a:r>
            <a:r>
              <a:rPr lang="en-US" dirty="0" smtClean="0"/>
              <a:t>injected into </a:t>
            </a:r>
            <a:r>
              <a:rPr lang="en-US" dirty="0"/>
              <a:t>running batch job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err="1" smtClean="0"/>
              <a:t>job_process</a:t>
            </a:r>
            <a:r>
              <a:rPr lang="en-US" dirty="0"/>
              <a:t>: validate correctness of #DW directives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setup</a:t>
            </a:r>
            <a:r>
              <a:rPr lang="en-US" dirty="0"/>
              <a:t>: create session, instance, configurations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err="1" smtClean="0"/>
              <a:t>data_in</a:t>
            </a:r>
            <a:r>
              <a:rPr lang="en-US" dirty="0"/>
              <a:t>: perform stage-in activities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err="1" smtClean="0"/>
              <a:t>pre_run</a:t>
            </a:r>
            <a:r>
              <a:rPr lang="en-US" dirty="0"/>
              <a:t>: prepare compute nodes for </a:t>
            </a:r>
            <a:r>
              <a:rPr lang="en-US" dirty="0" err="1" smtClean="0"/>
              <a:t>Datawarp</a:t>
            </a:r>
            <a:endParaRPr lang="en-US" dirty="0"/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err="1" smtClean="0"/>
              <a:t>post_run</a:t>
            </a:r>
            <a:r>
              <a:rPr lang="en-US" dirty="0"/>
              <a:t>: revoke compute node </a:t>
            </a:r>
            <a:r>
              <a:rPr lang="en-US" dirty="0" err="1" smtClean="0"/>
              <a:t>Datawarp</a:t>
            </a:r>
            <a:r>
              <a:rPr lang="en-US" dirty="0" smtClean="0"/>
              <a:t> </a:t>
            </a:r>
            <a:r>
              <a:rPr lang="en-US" dirty="0"/>
              <a:t>access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err="1"/>
              <a:t>d</a:t>
            </a:r>
            <a:r>
              <a:rPr lang="en-US" b="1" dirty="0" err="1" smtClean="0"/>
              <a:t>ata_out</a:t>
            </a:r>
            <a:r>
              <a:rPr lang="en-US" dirty="0"/>
              <a:t>: perform stage-out activities</a:t>
            </a:r>
          </a:p>
          <a:p>
            <a:pPr marL="742950" lvl="1" indent="-285750">
              <a:lnSpc>
                <a:spcPct val="120000"/>
              </a:lnSpc>
              <a:buFont typeface="Arial"/>
              <a:buChar char="•"/>
            </a:pPr>
            <a:r>
              <a:rPr lang="en-US" b="1" dirty="0" smtClean="0"/>
              <a:t>teardown</a:t>
            </a:r>
            <a:r>
              <a:rPr lang="en-US" dirty="0"/>
              <a:t>: clean up all job-affiliated DW state</a:t>
            </a:r>
          </a:p>
        </p:txBody>
      </p:sp>
    </p:spTree>
    <p:extLst>
      <p:ext uri="{BB962C8B-B14F-4D97-AF65-F5344CB8AC3E}">
        <p14:creationId xmlns:p14="http://schemas.microsoft.com/office/powerpoint/2010/main" val="1255147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DWS </a:t>
            </a:r>
            <a:r>
              <a:rPr lang="en-US" sz="2400" dirty="0" err="1" smtClean="0">
                <a:latin typeface="+mj-lt"/>
              </a:rPr>
              <a:t>dwcli</a:t>
            </a:r>
            <a:r>
              <a:rPr lang="en-US" sz="2400" dirty="0" smtClean="0">
                <a:latin typeface="+mj-lt"/>
              </a:rPr>
              <a:t> vs. SLURM </a:t>
            </a:r>
            <a:r>
              <a:rPr lang="en-US" sz="1800" dirty="0" smtClean="0">
                <a:latin typeface="+mj-lt"/>
              </a:rPr>
              <a:t>(one session)</a:t>
            </a:r>
            <a:endParaRPr lang="en-US" sz="1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86160"/>
            <a:ext cx="91440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# </a:t>
            </a:r>
            <a:r>
              <a:rPr lang="en-US" sz="1600" dirty="0" err="1" smtClean="0"/>
              <a:t>dwcli</a:t>
            </a:r>
            <a:r>
              <a:rPr lang="en-US" sz="1600" dirty="0" smtClean="0"/>
              <a:t> –j </a:t>
            </a:r>
            <a:r>
              <a:rPr lang="en-US" sz="1600" dirty="0" err="1" smtClean="0"/>
              <a:t>ls</a:t>
            </a:r>
            <a:r>
              <a:rPr lang="en-US" sz="1600" dirty="0" smtClean="0"/>
              <a:t> session</a:t>
            </a:r>
          </a:p>
          <a:p>
            <a:r>
              <a:rPr lang="en-US" sz="1600" dirty="0" smtClean="0"/>
              <a:t>"</a:t>
            </a:r>
            <a:r>
              <a:rPr lang="en-US" sz="1600" dirty="0"/>
              <a:t>created": 1473889069,</a:t>
            </a:r>
          </a:p>
          <a:p>
            <a:r>
              <a:rPr lang="en-US" sz="1600" dirty="0"/>
              <a:t>"creator": "CLI",</a:t>
            </a:r>
          </a:p>
          <a:p>
            <a:r>
              <a:rPr lang="en-US" sz="1600" dirty="0"/>
              <a:t>"expiration": 0,</a:t>
            </a:r>
          </a:p>
          <a:p>
            <a:r>
              <a:rPr lang="en-US" sz="1600" dirty="0"/>
              <a:t>"expired": false,</a:t>
            </a:r>
          </a:p>
          <a:p>
            <a:r>
              <a:rPr lang="en-US" sz="1600" dirty="0"/>
              <a:t>"id": 9711, </a:t>
            </a:r>
          </a:p>
          <a:p>
            <a:r>
              <a:rPr lang="en-US" sz="1600" dirty="0"/>
              <a:t>"links": {</a:t>
            </a:r>
          </a:p>
          <a:p>
            <a:r>
              <a:rPr lang="en-US" sz="1600" dirty="0"/>
              <a:t>  "</a:t>
            </a:r>
            <a:r>
              <a:rPr lang="en-US" sz="1600" dirty="0" err="1"/>
              <a:t>client_nodes</a:t>
            </a:r>
            <a:r>
              <a:rPr lang="en-US" sz="1600" dirty="0"/>
              <a:t>": []</a:t>
            </a:r>
          </a:p>
          <a:p>
            <a:r>
              <a:rPr lang="en-US" sz="1600" dirty="0"/>
              <a:t>"owner": </a:t>
            </a:r>
            <a:r>
              <a:rPr lang="en-US" sz="1600" dirty="0" smtClean="0"/>
              <a:t>95448</a:t>
            </a:r>
            <a:r>
              <a:rPr lang="en-US" sz="1600" dirty="0"/>
              <a:t>,</a:t>
            </a:r>
          </a:p>
          <a:p>
            <a:r>
              <a:rPr lang="en-US" sz="1600" dirty="0"/>
              <a:t>"state": {</a:t>
            </a:r>
          </a:p>
          <a:p>
            <a:r>
              <a:rPr lang="en-US" sz="1600" dirty="0"/>
              <a:t>"actualized": true,</a:t>
            </a:r>
          </a:p>
          <a:p>
            <a:r>
              <a:rPr lang="en-US" sz="1600" dirty="0"/>
              <a:t>"</a:t>
            </a:r>
            <a:r>
              <a:rPr lang="en-US" sz="1600" dirty="0" err="1"/>
              <a:t>fuse_blown</a:t>
            </a:r>
            <a:r>
              <a:rPr lang="en-US" sz="1600" dirty="0"/>
              <a:t>": false,</a:t>
            </a:r>
          </a:p>
          <a:p>
            <a:r>
              <a:rPr lang="en-US" sz="1600" dirty="0"/>
              <a:t>"goal": "create",</a:t>
            </a:r>
          </a:p>
          <a:p>
            <a:r>
              <a:rPr lang="en-US" sz="1600" dirty="0"/>
              <a:t>"mixed": false,</a:t>
            </a:r>
          </a:p>
          <a:p>
            <a:r>
              <a:rPr lang="en-US" sz="1600" dirty="0"/>
              <a:t>"transitioning": false</a:t>
            </a:r>
          </a:p>
          <a:p>
            <a:r>
              <a:rPr lang="en-US" sz="1600" dirty="0"/>
              <a:t>"token": "</a:t>
            </a:r>
            <a:r>
              <a:rPr lang="en-US" sz="1600" dirty="0" err="1" smtClean="0"/>
              <a:t>tractorD</a:t>
            </a:r>
            <a:r>
              <a:rPr lang="en-US" sz="1600" dirty="0" smtClean="0"/>
              <a:t>”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# </a:t>
            </a:r>
            <a:r>
              <a:rPr lang="en-US" sz="1600" dirty="0" err="1" smtClean="0"/>
              <a:t>scontrol</a:t>
            </a:r>
            <a:r>
              <a:rPr lang="en-US" sz="1600" dirty="0" smtClean="0"/>
              <a:t> show burst | </a:t>
            </a:r>
            <a:r>
              <a:rPr lang="en-US" sz="1600" dirty="0" err="1" smtClean="0"/>
              <a:t>grep</a:t>
            </a:r>
            <a:r>
              <a:rPr lang="en-US" sz="1600" dirty="0" smtClean="0"/>
              <a:t> </a:t>
            </a:r>
            <a:r>
              <a:rPr lang="en-US" sz="1600" dirty="0" err="1" smtClean="0"/>
              <a:t>dpaul</a:t>
            </a:r>
            <a:endParaRPr lang="en-US" sz="1600" dirty="0"/>
          </a:p>
          <a:p>
            <a:r>
              <a:rPr lang="en-US" sz="1600" dirty="0"/>
              <a:t>Name=</a:t>
            </a:r>
            <a:r>
              <a:rPr lang="en-US" sz="1600" dirty="0" err="1" smtClean="0"/>
              <a:t>tractorD</a:t>
            </a:r>
            <a:r>
              <a:rPr lang="en-US" sz="1600" dirty="0" smtClean="0"/>
              <a:t> </a:t>
            </a:r>
            <a:r>
              <a:rPr lang="en-US" sz="1600" dirty="0" err="1"/>
              <a:t>CreateTime</a:t>
            </a:r>
            <a:r>
              <a:rPr lang="en-US" sz="1600" dirty="0"/>
              <a:t>=2016-09-14T14:37:49 Pool=</a:t>
            </a:r>
            <a:r>
              <a:rPr lang="en-US" sz="1600" dirty="0" err="1"/>
              <a:t>wlm_pool</a:t>
            </a:r>
            <a:r>
              <a:rPr lang="en-US" sz="1600" dirty="0"/>
              <a:t> Size=7200G State=allocated </a:t>
            </a:r>
            <a:r>
              <a:rPr lang="en-US" sz="1600" dirty="0" err="1"/>
              <a:t>UserID</a:t>
            </a:r>
            <a:r>
              <a:rPr lang="en-US" sz="1600" dirty="0" smtClean="0"/>
              <a:t>= </a:t>
            </a:r>
            <a:r>
              <a:rPr lang="en-US" sz="1600" dirty="0" err="1" smtClean="0"/>
              <a:t>dpaul</a:t>
            </a:r>
            <a:r>
              <a:rPr lang="en-US" sz="1600" dirty="0" smtClean="0"/>
              <a:t>(95448</a:t>
            </a:r>
            <a:r>
              <a:rPr lang="en-US" sz="1600" dirty="0"/>
              <a:t>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76127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+mj-lt"/>
              </a:rPr>
              <a:t>Datawarp</a:t>
            </a:r>
            <a:r>
              <a:rPr lang="en-US" sz="2400" dirty="0" smtClean="0">
                <a:latin typeface="+mj-lt"/>
              </a:rPr>
              <a:t> Terms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943" y="1086160"/>
            <a:ext cx="8403646" cy="490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aseline="30000" dirty="0" smtClean="0">
              <a:solidFill>
                <a:srgbClr val="000000"/>
              </a:solidFill>
              <a:latin typeface="Courier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US" sz="1400" b="1" dirty="0" smtClean="0"/>
              <a:t>DWS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err="1"/>
              <a:t>DataWarp</a:t>
            </a:r>
            <a:r>
              <a:rPr lang="en-US" sz="1400" dirty="0"/>
              <a:t> Service ­ software for managing and configuring </a:t>
            </a:r>
            <a:r>
              <a:rPr lang="en-US" sz="1400" dirty="0" smtClean="0"/>
              <a:t>the SSD </a:t>
            </a:r>
            <a:r>
              <a:rPr lang="en-US" sz="1400" dirty="0"/>
              <a:t>I/O </a:t>
            </a:r>
            <a:r>
              <a:rPr lang="en-US" sz="1400" dirty="0" smtClean="0"/>
              <a:t>installation</a:t>
            </a:r>
          </a:p>
          <a:p>
            <a:endParaRPr lang="en-US" sz="1400" dirty="0" smtClean="0"/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Pool</a:t>
            </a:r>
            <a:r>
              <a:rPr lang="en-US" sz="1400" dirty="0" smtClean="0"/>
              <a:t> ­ subset </a:t>
            </a:r>
            <a:r>
              <a:rPr lang="en-US" sz="1400" dirty="0"/>
              <a:t>of </a:t>
            </a:r>
            <a:r>
              <a:rPr lang="en-US" sz="1400" dirty="0" smtClean="0"/>
              <a:t>DW-servers </a:t>
            </a:r>
            <a:r>
              <a:rPr lang="en-US" sz="1400" dirty="0"/>
              <a:t>with a common allocation granularity </a:t>
            </a:r>
            <a:r>
              <a:rPr lang="en-US" sz="1400" dirty="0" smtClean="0"/>
              <a:t>(ex. 200GB), ex. </a:t>
            </a:r>
            <a:r>
              <a:rPr lang="en-US" sz="1400" dirty="0" err="1" smtClean="0"/>
              <a:t>wlm_pool</a:t>
            </a:r>
            <a:endParaRPr lang="en-US" sz="1400" dirty="0"/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Session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smtClean="0"/>
              <a:t>typically </a:t>
            </a:r>
            <a:r>
              <a:rPr lang="en-US" sz="1400" dirty="0"/>
              <a:t>created </a:t>
            </a:r>
            <a:r>
              <a:rPr lang="en-US" sz="1400" dirty="0" smtClean="0"/>
              <a:t>by a </a:t>
            </a:r>
            <a:r>
              <a:rPr lang="en-US" sz="1400" dirty="0" err="1"/>
              <a:t>DW­enabled</a:t>
            </a:r>
            <a:r>
              <a:rPr lang="en-US" sz="1400" dirty="0"/>
              <a:t> WLM job </a:t>
            </a:r>
            <a:r>
              <a:rPr lang="en-US" sz="1400" dirty="0" smtClean="0"/>
              <a:t> (Token = </a:t>
            </a:r>
            <a:r>
              <a:rPr lang="en-US" sz="1400" dirty="0" err="1" smtClean="0"/>
              <a:t>JobID</a:t>
            </a:r>
            <a:r>
              <a:rPr lang="en-US" sz="1400" dirty="0"/>
              <a:t> </a:t>
            </a:r>
            <a:r>
              <a:rPr lang="en-US" sz="1400" dirty="0" smtClean="0"/>
              <a:t>or Name)</a:t>
            </a:r>
            <a:endParaRPr lang="en-US" sz="1400" dirty="0"/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Instance</a:t>
            </a:r>
            <a:r>
              <a:rPr lang="en-US" sz="1400" dirty="0" smtClean="0"/>
              <a:t> ­ an object representing a user’s request for disk space (ex. 600GB)</a:t>
            </a:r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Fragment</a:t>
            </a:r>
            <a:r>
              <a:rPr lang="en-US" sz="1400" dirty="0" smtClean="0"/>
              <a:t> </a:t>
            </a:r>
            <a:r>
              <a:rPr lang="en-US" sz="1400" dirty="0"/>
              <a:t>­ a piece of an instance, as it exists on a </a:t>
            </a:r>
            <a:r>
              <a:rPr lang="en-US" sz="1400" dirty="0" smtClean="0"/>
              <a:t>DW-server (ex. 3 @ 200GB)</a:t>
            </a:r>
            <a:endParaRPr lang="en-US" sz="1400" dirty="0"/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Configuration</a:t>
            </a:r>
            <a:r>
              <a:rPr lang="en-US" sz="1400" dirty="0" smtClean="0"/>
              <a:t> </a:t>
            </a:r>
            <a:r>
              <a:rPr lang="en-US" sz="1400" dirty="0"/>
              <a:t>­ an object representing how the space is to be </a:t>
            </a:r>
            <a:r>
              <a:rPr lang="en-US" sz="1400" dirty="0" smtClean="0"/>
              <a:t>used (scratch, striped, private, etc.)</a:t>
            </a:r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Namespace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smtClean="0"/>
              <a:t>represents </a:t>
            </a:r>
            <a:r>
              <a:rPr lang="en-US" sz="1400" dirty="0"/>
              <a:t>the metadata (called tree) and data (called </a:t>
            </a:r>
            <a:r>
              <a:rPr lang="en-US" sz="1400" dirty="0" smtClean="0"/>
              <a:t>data), i.e. a </a:t>
            </a:r>
            <a:r>
              <a:rPr lang="en-US" sz="1400" dirty="0" err="1" smtClean="0"/>
              <a:t>FileSystem</a:t>
            </a:r>
            <a:r>
              <a:rPr lang="en-US" sz="1400" dirty="0" smtClean="0"/>
              <a:t> (DWFS)</a:t>
            </a:r>
            <a:endParaRPr lang="en-US" sz="1400" dirty="0"/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Registration</a:t>
            </a:r>
            <a:r>
              <a:rPr lang="en-US" sz="1400" dirty="0" smtClean="0"/>
              <a:t> </a:t>
            </a:r>
            <a:r>
              <a:rPr lang="en-US" sz="1400" dirty="0"/>
              <a:t>­ an object for linking together a session and a configuration </a:t>
            </a:r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Activation</a:t>
            </a:r>
            <a:r>
              <a:rPr lang="en-US" sz="1400" dirty="0" smtClean="0"/>
              <a:t> </a:t>
            </a:r>
            <a:r>
              <a:rPr lang="en-US" sz="1400" dirty="0"/>
              <a:t>­ an object representing where a configuration is to be used </a:t>
            </a:r>
            <a:r>
              <a:rPr lang="en-US" sz="1400" dirty="0" smtClean="0"/>
              <a:t>(i.e. mounted)</a:t>
            </a:r>
          </a:p>
          <a:p>
            <a:pPr marL="742950" lvl="1" indent="-285750">
              <a:lnSpc>
                <a:spcPct val="140000"/>
              </a:lnSpc>
              <a:buFont typeface="Wingdings" charset="2"/>
              <a:buChar char="²"/>
            </a:pPr>
            <a:r>
              <a:rPr lang="en-US" sz="1400" b="1" dirty="0" smtClean="0"/>
              <a:t>Realm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smtClean="0"/>
              <a:t>group </a:t>
            </a:r>
            <a:r>
              <a:rPr lang="en-US" sz="1400" dirty="0"/>
              <a:t>of DWFS mount points that </a:t>
            </a:r>
            <a:r>
              <a:rPr lang="en-US" sz="1400" dirty="0" smtClean="0"/>
              <a:t>cooperate, </a:t>
            </a:r>
            <a:r>
              <a:rPr lang="en-US" sz="1400" dirty="0"/>
              <a:t>present what appear to be different </a:t>
            </a:r>
            <a:r>
              <a:rPr lang="en-US" sz="1400" dirty="0" err="1" smtClean="0"/>
              <a:t>FileSystems</a:t>
            </a:r>
            <a:endParaRPr lang="en-US" sz="1400" dirty="0"/>
          </a:p>
          <a:p>
            <a:pPr marL="742950" lvl="1" indent="-285750">
              <a:lnSpc>
                <a:spcPct val="110000"/>
              </a:lnSpc>
              <a:buFont typeface="Wingdings" charset="2"/>
              <a:buChar char="²"/>
            </a:pPr>
            <a:endParaRPr lang="en-US" sz="1400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sz="1400" b="1" dirty="0" smtClean="0"/>
              <a:t>DWFS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err="1"/>
              <a:t>DataWarp</a:t>
            </a:r>
            <a:r>
              <a:rPr lang="en-US" sz="1400" dirty="0"/>
              <a:t> </a:t>
            </a:r>
            <a:r>
              <a:rPr lang="en-US" sz="1400" dirty="0" err="1"/>
              <a:t>FileSystem</a:t>
            </a:r>
            <a:r>
              <a:rPr lang="en-US" sz="1400" dirty="0"/>
              <a:t> ­ a Cray </a:t>
            </a:r>
            <a:r>
              <a:rPr lang="en-US" sz="1400" dirty="0" err="1"/>
              <a:t>FileSystem</a:t>
            </a:r>
            <a:r>
              <a:rPr lang="en-US" sz="1400" dirty="0"/>
              <a:t> that supports staging of files and </a:t>
            </a:r>
            <a:r>
              <a:rPr lang="en-US" sz="1400" dirty="0" smtClean="0"/>
              <a:t>striping </a:t>
            </a:r>
            <a:r>
              <a:rPr lang="en-US" sz="1400" dirty="0"/>
              <a:t>data across multiple </a:t>
            </a:r>
            <a:r>
              <a:rPr lang="en-US" sz="1400" dirty="0" smtClean="0"/>
              <a:t>DW-servers.</a:t>
            </a:r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sz="1400" b="1" dirty="0" smtClean="0"/>
              <a:t>DVS</a:t>
            </a:r>
            <a:r>
              <a:rPr lang="en-US" sz="1400" dirty="0" smtClean="0"/>
              <a:t> </a:t>
            </a:r>
            <a:r>
              <a:rPr lang="en-US" sz="1400" dirty="0"/>
              <a:t>­ Data Virtualization Service ­ Cray’s I/O forwarding software </a:t>
            </a:r>
            <a:r>
              <a:rPr lang="en-US" sz="1400" dirty="0" smtClean="0"/>
              <a:t>(enables GPFS &amp; DWFS I/O on HSN)</a:t>
            </a:r>
            <a:endParaRPr lang="en-US" sz="1400" dirty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sz="1400" b="1" dirty="0" smtClean="0"/>
              <a:t>XFS</a:t>
            </a:r>
            <a:r>
              <a:rPr lang="en-US" sz="1400" dirty="0" smtClean="0"/>
              <a:t> </a:t>
            </a:r>
            <a:r>
              <a:rPr lang="en-US" sz="1400" dirty="0"/>
              <a:t>­ </a:t>
            </a:r>
            <a:r>
              <a:rPr lang="en-US" sz="1400" dirty="0" err="1" smtClean="0"/>
              <a:t>FileSystem</a:t>
            </a:r>
            <a:r>
              <a:rPr lang="en-US" sz="1400" dirty="0" smtClean="0"/>
              <a:t> </a:t>
            </a:r>
            <a:r>
              <a:rPr lang="en-US" sz="1400" dirty="0"/>
              <a:t>used to persist data flowing through DWFS </a:t>
            </a:r>
            <a:endParaRPr lang="en-US" sz="1400" dirty="0" smtClean="0"/>
          </a:p>
          <a:p>
            <a:pPr marL="285750" indent="-285750">
              <a:lnSpc>
                <a:spcPct val="120000"/>
              </a:lnSpc>
              <a:buFont typeface="Wingdings" charset="2"/>
              <a:buChar char="Ø"/>
            </a:pPr>
            <a:r>
              <a:rPr lang="en-US" sz="1400" b="1" dirty="0" smtClean="0"/>
              <a:t>DW-Server </a:t>
            </a:r>
            <a:r>
              <a:rPr lang="en-US" sz="1400" dirty="0" smtClean="0"/>
              <a:t>– DVS server with SSDs, DWS, DWFS, XFS, LVM and access to a PFS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74966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SLURM – </a:t>
            </a:r>
            <a:r>
              <a:rPr lang="en-US" sz="1800" dirty="0" smtClean="0">
                <a:latin typeface="+mj-lt"/>
              </a:rPr>
              <a:t>(one command to bind them all)</a:t>
            </a:r>
            <a:endParaRPr lang="en-US" sz="1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882" y="1116477"/>
            <a:ext cx="8931468" cy="471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b="1" baseline="30000" dirty="0" smtClean="0">
              <a:solidFill>
                <a:srgbClr val="000000"/>
              </a:solidFill>
              <a:latin typeface="Courier New"/>
              <a:cs typeface="Courier New"/>
            </a:endParaRPr>
          </a:p>
          <a:p>
            <a:r>
              <a:rPr lang="en-US" sz="1000" b="1" dirty="0" smtClean="0">
                <a:latin typeface="Courier New"/>
                <a:cs typeface="Courier New"/>
              </a:rPr>
              <a:t># </a:t>
            </a:r>
            <a:r>
              <a:rPr lang="en-US" sz="1000" b="1" dirty="0" err="1" smtClean="0">
                <a:latin typeface="Courier New"/>
                <a:cs typeface="Courier New"/>
              </a:rPr>
              <a:t>scontrol</a:t>
            </a:r>
            <a:r>
              <a:rPr lang="en-US" sz="1000" b="1" dirty="0" smtClean="0">
                <a:latin typeface="Courier New"/>
                <a:cs typeface="Courier New"/>
              </a:rPr>
              <a:t> show burst</a:t>
            </a:r>
          </a:p>
          <a:p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Name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cray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DefaultPool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wlm_pool</a:t>
            </a:r>
            <a:r>
              <a:rPr lang="en-US" sz="1000" b="1" dirty="0">
                <a:latin typeface="Courier New"/>
                <a:cs typeface="Courier New"/>
              </a:rPr>
              <a:t> Granularity=200G </a:t>
            </a:r>
            <a:r>
              <a:rPr lang="en-US" sz="1000" b="1" dirty="0" err="1">
                <a:latin typeface="Courier New"/>
                <a:cs typeface="Courier New"/>
              </a:rPr>
              <a:t>TotalSpace</a:t>
            </a:r>
            <a:r>
              <a:rPr lang="en-US" sz="1000" b="1" dirty="0">
                <a:latin typeface="Courier New"/>
                <a:cs typeface="Courier New"/>
              </a:rPr>
              <a:t>=765600G </a:t>
            </a:r>
            <a:r>
              <a:rPr lang="en-US" sz="1000" b="1" dirty="0" err="1">
                <a:latin typeface="Courier New"/>
                <a:cs typeface="Courier New"/>
              </a:rPr>
              <a:t>UsedSpace</a:t>
            </a:r>
            <a:r>
              <a:rPr lang="en-US" sz="1000" b="1" dirty="0">
                <a:latin typeface="Courier New"/>
                <a:cs typeface="Courier New"/>
              </a:rPr>
              <a:t>=50400G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err="1">
                <a:latin typeface="Courier New"/>
                <a:cs typeface="Courier New"/>
              </a:rPr>
              <a:t>AltPoolName</a:t>
            </a:r>
            <a:r>
              <a:rPr lang="en-US" sz="1000" b="1" dirty="0">
                <a:latin typeface="Courier New"/>
                <a:cs typeface="Courier New"/>
              </a:rPr>
              <a:t>[0]=</a:t>
            </a:r>
            <a:r>
              <a:rPr lang="en-US" sz="1000" b="1" dirty="0" err="1">
                <a:latin typeface="Courier New"/>
                <a:cs typeface="Courier New"/>
              </a:rPr>
              <a:t>tr_cache</a:t>
            </a:r>
            <a:r>
              <a:rPr lang="en-US" sz="1000" b="1" dirty="0">
                <a:latin typeface="Courier New"/>
                <a:cs typeface="Courier New"/>
              </a:rPr>
              <a:t> Granularity=16M </a:t>
            </a:r>
            <a:r>
              <a:rPr lang="en-US" sz="1000" b="1" dirty="0" err="1">
                <a:latin typeface="Courier New"/>
                <a:cs typeface="Courier New"/>
              </a:rPr>
              <a:t>TotalSpace</a:t>
            </a:r>
            <a:r>
              <a:rPr lang="en-US" sz="1000" b="1" dirty="0">
                <a:latin typeface="Courier New"/>
                <a:cs typeface="Courier New"/>
              </a:rPr>
              <a:t>=61047200M </a:t>
            </a:r>
            <a:r>
              <a:rPr lang="en-US" sz="1000" b="1" dirty="0" err="1">
                <a:latin typeface="Courier New"/>
                <a:cs typeface="Courier New"/>
              </a:rPr>
              <a:t>UsedSpace</a:t>
            </a:r>
            <a:r>
              <a:rPr lang="en-US" sz="1000" b="1" dirty="0">
                <a:latin typeface="Courier New"/>
                <a:cs typeface="Courier New"/>
              </a:rPr>
              <a:t>=6842000M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Flags=</a:t>
            </a:r>
            <a:r>
              <a:rPr lang="en-US" sz="1000" b="1" dirty="0" err="1">
                <a:latin typeface="Courier New"/>
                <a:cs typeface="Courier New"/>
              </a:rPr>
              <a:t>EnablePersistent,TeardownFailure</a:t>
            </a:r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err="1">
                <a:latin typeface="Courier New"/>
                <a:cs typeface="Courier New"/>
              </a:rPr>
              <a:t>StageInTimeout</a:t>
            </a:r>
            <a:r>
              <a:rPr lang="en-US" sz="1000" b="1" dirty="0">
                <a:latin typeface="Courier New"/>
                <a:cs typeface="Courier New"/>
              </a:rPr>
              <a:t>=86400 </a:t>
            </a:r>
            <a:r>
              <a:rPr lang="en-US" sz="1000" b="1" dirty="0" err="1">
                <a:latin typeface="Courier New"/>
                <a:cs typeface="Courier New"/>
              </a:rPr>
              <a:t>StageOutTimeout</a:t>
            </a:r>
            <a:r>
              <a:rPr lang="en-US" sz="1000" b="1" dirty="0">
                <a:latin typeface="Courier New"/>
                <a:cs typeface="Courier New"/>
              </a:rPr>
              <a:t>=86400 </a:t>
            </a:r>
            <a:r>
              <a:rPr lang="en-US" sz="1000" b="1" dirty="0" err="1">
                <a:latin typeface="Courier New"/>
                <a:cs typeface="Courier New"/>
              </a:rPr>
              <a:t>ValidateTimeout</a:t>
            </a:r>
            <a:r>
              <a:rPr lang="en-US" sz="1000" b="1" dirty="0">
                <a:latin typeface="Courier New"/>
                <a:cs typeface="Courier New"/>
              </a:rPr>
              <a:t>=5 </a:t>
            </a:r>
            <a:r>
              <a:rPr lang="en-US" sz="1000" b="1" dirty="0" err="1">
                <a:latin typeface="Courier New"/>
                <a:cs typeface="Courier New"/>
              </a:rPr>
              <a:t>OtherTimeout</a:t>
            </a:r>
            <a:r>
              <a:rPr lang="en-US" sz="1000" b="1" dirty="0">
                <a:latin typeface="Courier New"/>
                <a:cs typeface="Courier New"/>
              </a:rPr>
              <a:t>=300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err="1">
                <a:latin typeface="Courier New"/>
                <a:cs typeface="Courier New"/>
              </a:rPr>
              <a:t>GetSysState</a:t>
            </a:r>
            <a:r>
              <a:rPr lang="en-US" sz="1000" b="1" dirty="0">
                <a:latin typeface="Courier New"/>
                <a:cs typeface="Courier New"/>
              </a:rPr>
              <a:t>=/opt/</a:t>
            </a:r>
            <a:r>
              <a:rPr lang="en-US" sz="1000" b="1" dirty="0" err="1">
                <a:latin typeface="Courier New"/>
                <a:cs typeface="Courier New"/>
              </a:rPr>
              <a:t>cray</a:t>
            </a:r>
            <a:r>
              <a:rPr lang="en-US" sz="1000" b="1" dirty="0">
                <a:latin typeface="Courier New"/>
                <a:cs typeface="Courier New"/>
              </a:rPr>
              <a:t>/</a:t>
            </a:r>
            <a:r>
              <a:rPr lang="en-US" sz="1000" b="1" dirty="0" err="1">
                <a:latin typeface="Courier New"/>
                <a:cs typeface="Courier New"/>
              </a:rPr>
              <a:t>dw_wlm</a:t>
            </a:r>
            <a:r>
              <a:rPr lang="en-US" sz="1000" b="1" dirty="0">
                <a:latin typeface="Courier New"/>
                <a:cs typeface="Courier New"/>
              </a:rPr>
              <a:t>/default/bin/</a:t>
            </a:r>
            <a:r>
              <a:rPr lang="en-US" sz="1000" b="1" dirty="0" err="1">
                <a:latin typeface="Courier New"/>
                <a:cs typeface="Courier New"/>
              </a:rPr>
              <a:t>dw_wlm_cli</a:t>
            </a:r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Allocated Buffers: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</a:t>
            </a:r>
            <a:r>
              <a:rPr lang="en-US" sz="1000" b="1" dirty="0" smtClean="0">
                <a:latin typeface="Courier New"/>
                <a:cs typeface="Courier New"/>
              </a:rPr>
              <a:t>Name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udabb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CreateTime</a:t>
            </a:r>
            <a:r>
              <a:rPr lang="en-US" sz="1000" b="1" dirty="0">
                <a:latin typeface="Courier New"/>
                <a:cs typeface="Courier New"/>
              </a:rPr>
              <a:t>=2016-</a:t>
            </a:r>
            <a:r>
              <a:rPr lang="en-US" sz="1000" b="1" dirty="0" smtClean="0">
                <a:latin typeface="Courier New"/>
                <a:cs typeface="Courier New"/>
              </a:rPr>
              <a:t>08-</a:t>
            </a:r>
            <a:r>
              <a:rPr lang="en-US" sz="1000" b="1" dirty="0">
                <a:latin typeface="Courier New"/>
                <a:cs typeface="Courier New"/>
              </a:rPr>
              <a:t>28T13:33:26 Pool=</a:t>
            </a:r>
            <a:r>
              <a:rPr lang="en-US" sz="1000" b="1" dirty="0" err="1">
                <a:latin typeface="Courier New"/>
                <a:cs typeface="Courier New"/>
              </a:rPr>
              <a:t>wlm_pool</a:t>
            </a:r>
            <a:r>
              <a:rPr lang="en-US" sz="1000" b="1" dirty="0">
                <a:latin typeface="Courier New"/>
                <a:cs typeface="Courier New"/>
              </a:rPr>
              <a:t> Size=10400G State=allocated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dgh</a:t>
            </a:r>
            <a:r>
              <a:rPr lang="en-US" sz="1000" b="1" dirty="0" smtClean="0">
                <a:latin typeface="Courier New"/>
                <a:cs typeface="Courier New"/>
              </a:rPr>
              <a:t>(93131)</a:t>
            </a: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  Name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rfmip_modat</a:t>
            </a:r>
            <a:r>
              <a:rPr lang="en-US" sz="1000" b="1" dirty="0" smtClean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CreateTime</a:t>
            </a:r>
            <a:r>
              <a:rPr lang="en-US" sz="1000" b="1" dirty="0">
                <a:latin typeface="Courier New"/>
                <a:cs typeface="Courier New"/>
              </a:rPr>
              <a:t>=2016-</a:t>
            </a:r>
            <a:r>
              <a:rPr lang="en-US" sz="1000" b="1" dirty="0" smtClean="0">
                <a:latin typeface="Courier New"/>
                <a:cs typeface="Courier New"/>
              </a:rPr>
              <a:t>08-</a:t>
            </a:r>
            <a:r>
              <a:rPr lang="en-US" sz="1000" b="1" dirty="0">
                <a:latin typeface="Courier New"/>
                <a:cs typeface="Courier New"/>
              </a:rPr>
              <a:t>30T21:18:23 Pool=</a:t>
            </a:r>
            <a:r>
              <a:rPr lang="en-US" sz="1000" b="1" dirty="0" err="1">
                <a:latin typeface="Courier New"/>
                <a:cs typeface="Courier New"/>
              </a:rPr>
              <a:t>wlm_pool</a:t>
            </a:r>
            <a:r>
              <a:rPr lang="en-US" sz="1000" b="1" dirty="0">
                <a:latin typeface="Courier New"/>
                <a:cs typeface="Courier New"/>
              </a:rPr>
              <a:t> Size=12400G State=allocated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dfeld</a:t>
            </a:r>
            <a:r>
              <a:rPr lang="en-US" sz="1000" b="1" dirty="0" smtClean="0">
                <a:latin typeface="Courier New"/>
                <a:cs typeface="Courier New"/>
              </a:rPr>
              <a:t>(96837)</a:t>
            </a: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  Name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dpaul_tr</a:t>
            </a: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err="1">
                <a:latin typeface="Courier New"/>
                <a:cs typeface="Courier New"/>
              </a:rPr>
              <a:t>CreateTime</a:t>
            </a:r>
            <a:r>
              <a:rPr lang="en-US" sz="1000" b="1" dirty="0">
                <a:latin typeface="Courier New"/>
                <a:cs typeface="Courier New"/>
              </a:rPr>
              <a:t>=2016-</a:t>
            </a:r>
            <a:r>
              <a:rPr lang="en-US" sz="1000" b="1" dirty="0" smtClean="0">
                <a:latin typeface="Courier New"/>
                <a:cs typeface="Courier New"/>
              </a:rPr>
              <a:t>08-</a:t>
            </a:r>
            <a:r>
              <a:rPr lang="en-US" sz="1000" b="1" dirty="0">
                <a:latin typeface="Courier New"/>
                <a:cs typeface="Courier New"/>
              </a:rPr>
              <a:t>22T12:38:59 Pool</a:t>
            </a:r>
            <a:r>
              <a:rPr lang="en-US" sz="1000" b="1" dirty="0" smtClean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tr_cache</a:t>
            </a:r>
            <a:r>
              <a:rPr lang="en-US" sz="1000" b="1" dirty="0" smtClean="0">
                <a:latin typeface="Courier New"/>
                <a:cs typeface="Courier New"/>
              </a:rPr>
              <a:t> </a:t>
            </a:r>
            <a:r>
              <a:rPr lang="en-US" sz="1000" b="1" dirty="0">
                <a:latin typeface="Courier New"/>
                <a:cs typeface="Courier New"/>
              </a:rPr>
              <a:t>Size=800G State=allocated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dpaul</a:t>
            </a:r>
            <a:r>
              <a:rPr lang="en-US" sz="1000" b="1" dirty="0" smtClean="0">
                <a:latin typeface="Courier New"/>
                <a:cs typeface="Courier New"/>
              </a:rPr>
              <a:t>(95448)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</a:t>
            </a:r>
            <a:r>
              <a:rPr lang="en-US" sz="1000" b="1" dirty="0" smtClean="0">
                <a:latin typeface="Courier New"/>
                <a:cs typeface="Courier New"/>
              </a:rPr>
              <a:t> </a:t>
            </a:r>
            <a:r>
              <a:rPr lang="en-US" sz="1000" b="1" dirty="0" err="1" smtClean="0">
                <a:latin typeface="Courier New"/>
                <a:cs typeface="Courier New"/>
              </a:rPr>
              <a:t>JobID</a:t>
            </a:r>
            <a:r>
              <a:rPr lang="en-US" sz="1000" b="1" dirty="0">
                <a:latin typeface="Courier New"/>
                <a:cs typeface="Courier New"/>
              </a:rPr>
              <a:t>=0_0(2793398) </a:t>
            </a:r>
            <a:r>
              <a:rPr lang="en-US" sz="1000" b="1" dirty="0" err="1">
                <a:latin typeface="Courier New"/>
                <a:cs typeface="Courier New"/>
              </a:rPr>
              <a:t>CreateTime</a:t>
            </a:r>
            <a:r>
              <a:rPr lang="en-US" sz="1000" b="1" dirty="0">
                <a:latin typeface="Courier New"/>
                <a:cs typeface="Courier New"/>
              </a:rPr>
              <a:t>=2016-</a:t>
            </a:r>
            <a:r>
              <a:rPr lang="en-US" sz="1000" b="1" dirty="0" smtClean="0">
                <a:latin typeface="Courier New"/>
                <a:cs typeface="Courier New"/>
              </a:rPr>
              <a:t>08-</a:t>
            </a:r>
            <a:r>
              <a:rPr lang="en-US" sz="1000" b="1" dirty="0">
                <a:latin typeface="Courier New"/>
                <a:cs typeface="Courier New"/>
              </a:rPr>
              <a:t>31T00:28:50 Pool=(null) Size=0 State=allocated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dfeld</a:t>
            </a:r>
            <a:r>
              <a:rPr lang="en-US" sz="1000" b="1" dirty="0" smtClean="0">
                <a:latin typeface="Courier New"/>
                <a:cs typeface="Courier New"/>
              </a:rPr>
              <a:t>(96837)</a:t>
            </a: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  </a:t>
            </a:r>
            <a:r>
              <a:rPr lang="en-US" sz="1000" b="1" dirty="0" err="1" smtClean="0">
                <a:latin typeface="Courier New"/>
                <a:cs typeface="Courier New"/>
              </a:rPr>
              <a:t>JobID</a:t>
            </a:r>
            <a:r>
              <a:rPr lang="en-US" sz="1000" b="1" dirty="0">
                <a:latin typeface="Courier New"/>
                <a:cs typeface="Courier New"/>
              </a:rPr>
              <a:t>=2971140 </a:t>
            </a:r>
            <a:r>
              <a:rPr lang="en-US" sz="1000" b="1" dirty="0" err="1">
                <a:latin typeface="Courier New"/>
                <a:cs typeface="Courier New"/>
              </a:rPr>
              <a:t>CreateTime</a:t>
            </a:r>
            <a:r>
              <a:rPr lang="en-US" sz="1000" b="1" dirty="0">
                <a:latin typeface="Courier New"/>
                <a:cs typeface="Courier New"/>
              </a:rPr>
              <a:t>=2016-09-09T14:10:26 Pool=</a:t>
            </a:r>
            <a:r>
              <a:rPr lang="en-US" sz="1000" b="1" dirty="0" err="1">
                <a:latin typeface="Courier New"/>
                <a:cs typeface="Courier New"/>
              </a:rPr>
              <a:t>wlm_pool</a:t>
            </a:r>
            <a:r>
              <a:rPr lang="en-US" sz="1000" b="1" dirty="0">
                <a:latin typeface="Courier New"/>
                <a:cs typeface="Courier New"/>
              </a:rPr>
              <a:t> Size=1200G State=teardown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kim</a:t>
            </a:r>
            <a:r>
              <a:rPr lang="en-US" sz="1000" b="1" dirty="0">
                <a:latin typeface="Courier New"/>
                <a:cs typeface="Courier New"/>
              </a:rPr>
              <a:t>(97002</a:t>
            </a:r>
            <a:r>
              <a:rPr lang="en-US" sz="1000" b="1" dirty="0" smtClean="0">
                <a:latin typeface="Courier New"/>
                <a:cs typeface="Courier New"/>
              </a:rPr>
              <a:t>)</a:t>
            </a:r>
          </a:p>
          <a:p>
            <a:pPr>
              <a:lnSpc>
                <a:spcPct val="140000"/>
              </a:lnSpc>
            </a:pPr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Per User Buffer Use: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 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dgh</a:t>
            </a:r>
            <a:r>
              <a:rPr lang="en-US" sz="1000" b="1" dirty="0" smtClean="0">
                <a:latin typeface="Courier New"/>
                <a:cs typeface="Courier New"/>
              </a:rPr>
              <a:t>(93131</a:t>
            </a:r>
            <a:r>
              <a:rPr lang="en-US" sz="1000" b="1" dirty="0">
                <a:latin typeface="Courier New"/>
                <a:cs typeface="Courier New"/>
              </a:rPr>
              <a:t>) Used=10400G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 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dfeld</a:t>
            </a:r>
            <a:r>
              <a:rPr lang="en-US" sz="1000" b="1" dirty="0" smtClean="0">
                <a:latin typeface="Courier New"/>
                <a:cs typeface="Courier New"/>
              </a:rPr>
              <a:t>(96837</a:t>
            </a:r>
            <a:r>
              <a:rPr lang="en-US" sz="1000" b="1" dirty="0">
                <a:latin typeface="Courier New"/>
                <a:cs typeface="Courier New"/>
              </a:rPr>
              <a:t>) Used=12400G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  </a:t>
            </a:r>
            <a:r>
              <a:rPr lang="en-US" sz="1000" b="1" dirty="0" err="1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>
                <a:latin typeface="Courier New"/>
                <a:cs typeface="Courier New"/>
              </a:rPr>
              <a:t>dpaul</a:t>
            </a:r>
            <a:r>
              <a:rPr lang="en-US" sz="1000" b="1" dirty="0" smtClean="0">
                <a:latin typeface="Courier New"/>
                <a:cs typeface="Courier New"/>
              </a:rPr>
              <a:t>(95448</a:t>
            </a:r>
            <a:r>
              <a:rPr lang="en-US" sz="1000" b="1" dirty="0">
                <a:latin typeface="Courier New"/>
                <a:cs typeface="Courier New"/>
              </a:rPr>
              <a:t>) Used=</a:t>
            </a:r>
            <a:r>
              <a:rPr lang="en-US" sz="1000" b="1" dirty="0" smtClean="0">
                <a:latin typeface="Courier New"/>
                <a:cs typeface="Courier New"/>
              </a:rPr>
              <a:t>800G</a:t>
            </a: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    </a:t>
            </a:r>
            <a:r>
              <a:rPr lang="en-US" sz="1000" b="1" dirty="0" err="1" smtClean="0">
                <a:latin typeface="Courier New"/>
                <a:cs typeface="Courier New"/>
              </a:rPr>
              <a:t>UserID</a:t>
            </a:r>
            <a:r>
              <a:rPr lang="en-US" sz="1000" b="1" dirty="0">
                <a:latin typeface="Courier New"/>
                <a:cs typeface="Courier New"/>
              </a:rPr>
              <a:t>=</a:t>
            </a:r>
            <a:r>
              <a:rPr lang="en-US" sz="1000" b="1" dirty="0" err="1" smtClean="0">
                <a:latin typeface="Courier New"/>
                <a:cs typeface="Courier New"/>
              </a:rPr>
              <a:t>kim</a:t>
            </a:r>
            <a:r>
              <a:rPr lang="en-US" sz="1000" b="1" dirty="0" smtClean="0">
                <a:latin typeface="Courier New"/>
                <a:cs typeface="Courier New"/>
              </a:rPr>
              <a:t>(91002</a:t>
            </a:r>
            <a:r>
              <a:rPr lang="en-US" sz="1000" b="1" dirty="0">
                <a:latin typeface="Courier New"/>
                <a:cs typeface="Courier New"/>
              </a:rPr>
              <a:t>) Used=1200G</a:t>
            </a:r>
          </a:p>
          <a:p>
            <a:pPr>
              <a:lnSpc>
                <a:spcPct val="120000"/>
              </a:lnSpc>
            </a:pPr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20000"/>
              </a:lnSpc>
            </a:pPr>
            <a:endParaRPr lang="en-US" sz="1000" b="1" dirty="0" smtClean="0">
              <a:latin typeface="Courier New"/>
              <a:cs typeface="Courier New"/>
            </a:endParaRPr>
          </a:p>
          <a:p>
            <a:endParaRPr lang="en-US" sz="1000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428487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SLURM configuration for </a:t>
            </a:r>
            <a:r>
              <a:rPr lang="en-US" sz="2400" dirty="0" err="1" smtClean="0">
                <a:latin typeface="+mj-lt"/>
              </a:rPr>
              <a:t>Datawarp</a:t>
            </a:r>
            <a:r>
              <a:rPr lang="en-US" sz="2400" dirty="0" smtClean="0">
                <a:latin typeface="+mj-lt"/>
              </a:rPr>
              <a:t> (very simple)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701" y="1260266"/>
            <a:ext cx="8403646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endParaRPr lang="en-US" baseline="30000" dirty="0" smtClean="0">
              <a:solidFill>
                <a:srgbClr val="000000"/>
              </a:solidFill>
              <a:latin typeface="Courier"/>
            </a:endParaRPr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/>
              <a:t>slurm.conf</a:t>
            </a:r>
            <a:r>
              <a:rPr lang="en-US" b="1" dirty="0"/>
              <a:t> : </a:t>
            </a:r>
            <a:r>
              <a:rPr lang="en-US" b="1" dirty="0" err="1"/>
              <a:t>BurstBufferType</a:t>
            </a:r>
            <a:r>
              <a:rPr lang="en-US" b="1" dirty="0"/>
              <a:t>=</a:t>
            </a:r>
            <a:r>
              <a:rPr lang="en-US" b="1" dirty="0" err="1"/>
              <a:t>burst_buffer</a:t>
            </a:r>
            <a:r>
              <a:rPr lang="en-US" b="1" dirty="0"/>
              <a:t>/</a:t>
            </a:r>
            <a:r>
              <a:rPr lang="en-US" b="1" dirty="0" err="1"/>
              <a:t>cray</a:t>
            </a:r>
            <a:endParaRPr lang="en-US" b="1" dirty="0"/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 smtClean="0"/>
              <a:t>burst_buffer.conf</a:t>
            </a:r>
            <a:r>
              <a:rPr lang="en-US" b="1" dirty="0" smtClean="0"/>
              <a:t> :</a:t>
            </a:r>
            <a:endParaRPr lang="en-US" b="1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DefaultPool</a:t>
            </a:r>
            <a:r>
              <a:rPr lang="en-US" dirty="0"/>
              <a:t>: </a:t>
            </a:r>
            <a:r>
              <a:rPr lang="en-US" dirty="0" smtClean="0"/>
              <a:t>name </a:t>
            </a:r>
            <a:r>
              <a:rPr lang="en-US" dirty="0"/>
              <a:t>of the pool used by default </a:t>
            </a:r>
            <a:r>
              <a:rPr lang="en-US" dirty="0" smtClean="0"/>
              <a:t>for resource allocations</a:t>
            </a:r>
          </a:p>
          <a:p>
            <a:pPr marL="1200150" lvl="2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/>
              <a:t>w</a:t>
            </a:r>
            <a:r>
              <a:rPr lang="en-US" b="1" dirty="0" err="1" smtClean="0"/>
              <a:t>lm_pool</a:t>
            </a:r>
            <a:endParaRPr lang="en-US" b="1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AltPoolName</a:t>
            </a:r>
            <a:r>
              <a:rPr lang="en-US" dirty="0" smtClean="0"/>
              <a:t>: allows for different storage configurations (ex. Granularity size)</a:t>
            </a:r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DenyUsers</a:t>
            </a:r>
            <a:r>
              <a:rPr lang="en-US" dirty="0"/>
              <a:t>: </a:t>
            </a:r>
            <a:r>
              <a:rPr lang="en-US" dirty="0" smtClean="0"/>
              <a:t>list </a:t>
            </a:r>
            <a:r>
              <a:rPr lang="en-US" dirty="0"/>
              <a:t>of user names and/</a:t>
            </a:r>
            <a:r>
              <a:rPr lang="en-US" dirty="0" smtClean="0"/>
              <a:t>or IDs </a:t>
            </a:r>
            <a:r>
              <a:rPr lang="en-US" dirty="0"/>
              <a:t>prevented from using burst </a:t>
            </a:r>
            <a:r>
              <a:rPr lang="en-US" dirty="0" smtClean="0"/>
              <a:t>buffers</a:t>
            </a:r>
            <a:endParaRPr lang="en-US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smtClean="0"/>
              <a:t>Flags </a:t>
            </a:r>
            <a:r>
              <a:rPr lang="en-US" b="1" dirty="0" err="1"/>
              <a:t>EnablePersistent</a:t>
            </a:r>
            <a:r>
              <a:rPr lang="en-US" dirty="0"/>
              <a:t>: </a:t>
            </a:r>
            <a:r>
              <a:rPr lang="en-US" dirty="0" smtClean="0"/>
              <a:t>allows users to create/destroy </a:t>
            </a:r>
            <a:r>
              <a:rPr lang="en-US" dirty="0"/>
              <a:t>persistent burst </a:t>
            </a:r>
            <a:r>
              <a:rPr lang="en-US" dirty="0" smtClean="0"/>
              <a:t>buffers</a:t>
            </a:r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smtClean="0"/>
              <a:t>Flags </a:t>
            </a:r>
            <a:r>
              <a:rPr lang="en-US" b="1" dirty="0" err="1" smtClean="0"/>
              <a:t>TeardownFailure</a:t>
            </a:r>
            <a:r>
              <a:rPr lang="en-US" dirty="0" smtClean="0"/>
              <a:t>: remove DW allocation on job failure</a:t>
            </a:r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 smtClean="0"/>
              <a:t>QoS</a:t>
            </a:r>
            <a:r>
              <a:rPr lang="en-US" b="1" dirty="0" smtClean="0"/>
              <a:t>/TRES</a:t>
            </a:r>
            <a:r>
              <a:rPr lang="en-US" dirty="0" smtClean="0"/>
              <a:t> – control user access, user quotas, usage and report them</a:t>
            </a:r>
          </a:p>
        </p:txBody>
      </p:sp>
    </p:spTree>
    <p:extLst>
      <p:ext uri="{BB962C8B-B14F-4D97-AF65-F5344CB8AC3E}">
        <p14:creationId xmlns:p14="http://schemas.microsoft.com/office/powerpoint/2010/main" val="529024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DWS </a:t>
            </a:r>
            <a:r>
              <a:rPr lang="en-US" sz="2400" dirty="0" err="1" smtClean="0">
                <a:latin typeface="+mj-lt"/>
              </a:rPr>
              <a:t>dwstat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1800" dirty="0" smtClean="0">
                <a:latin typeface="+mj-lt"/>
              </a:rPr>
              <a:t>(administrator focused)</a:t>
            </a:r>
            <a:endParaRPr lang="en-US" sz="1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182" y="1065677"/>
            <a:ext cx="8931468" cy="3313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endParaRPr lang="en-US" sz="1000" b="1" dirty="0" smtClean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endParaRPr lang="en-US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# </a:t>
            </a:r>
            <a:r>
              <a:rPr lang="en-US" sz="1000" b="1" dirty="0" err="1" smtClean="0">
                <a:latin typeface="Courier New"/>
                <a:cs typeface="Courier New"/>
              </a:rPr>
              <a:t>dwstat</a:t>
            </a:r>
            <a:r>
              <a:rPr lang="en-US" sz="1000" b="1" dirty="0" smtClean="0">
                <a:latin typeface="Courier New"/>
                <a:cs typeface="Courier New"/>
              </a:rPr>
              <a:t> most</a:t>
            </a:r>
          </a:p>
          <a:p>
            <a:pPr>
              <a:lnSpc>
                <a:spcPct val="140000"/>
              </a:lnSpc>
            </a:pPr>
            <a:r>
              <a:rPr lang="en-US" sz="1000" b="1" dirty="0" smtClean="0">
                <a:latin typeface="Courier New"/>
                <a:cs typeface="Courier New"/>
              </a:rPr>
              <a:t>=</a:t>
            </a:r>
            <a:r>
              <a:rPr lang="en-US" sz="1000" b="1" dirty="0">
                <a:latin typeface="Courier New"/>
                <a:cs typeface="Courier New"/>
              </a:rPr>
              <a:t>=============================================</a:t>
            </a:r>
          </a:p>
          <a:p>
            <a:pPr>
              <a:lnSpc>
                <a:spcPct val="140000"/>
              </a:lnSpc>
            </a:pPr>
            <a:r>
              <a:rPr lang="en-US" sz="1000" b="1" dirty="0">
                <a:latin typeface="Courier New"/>
                <a:cs typeface="Courier New"/>
              </a:rPr>
              <a:t>    pool units  quantity      free   gran </a:t>
            </a:r>
          </a:p>
          <a:p>
            <a:pPr>
              <a:lnSpc>
                <a:spcPct val="140000"/>
              </a:lnSpc>
            </a:pPr>
            <a:r>
              <a:rPr lang="de-DE" sz="1000" b="1" dirty="0" err="1">
                <a:latin typeface="Courier New"/>
                <a:cs typeface="Courier New"/>
              </a:rPr>
              <a:t>tr_cache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bytes</a:t>
            </a:r>
            <a:r>
              <a:rPr lang="de-DE" sz="1000" b="1" dirty="0">
                <a:latin typeface="Courier New"/>
                <a:cs typeface="Courier New"/>
              </a:rPr>
              <a:t>   5.82TiB   5.82TiB  16MiB </a:t>
            </a:r>
          </a:p>
          <a:p>
            <a:pPr>
              <a:lnSpc>
                <a:spcPct val="140000"/>
              </a:lnSpc>
            </a:pPr>
            <a:r>
              <a:rPr lang="sk-SK" sz="1000" b="1" dirty="0">
                <a:latin typeface="Courier New"/>
                <a:cs typeface="Courier New"/>
              </a:rPr>
              <a:t>wlm_pool bytes 809.96TiB 627.34TiB 200GiB </a:t>
            </a:r>
          </a:p>
          <a:p>
            <a:pPr>
              <a:lnSpc>
                <a:spcPct val="140000"/>
              </a:lnSpc>
            </a:pPr>
            <a:endParaRPr lang="sk-SK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sk-SK" sz="1000" b="1" dirty="0">
                <a:latin typeface="Courier New"/>
                <a:cs typeface="Courier New"/>
              </a:rPr>
              <a:t>sess state        token creator owner             created expiration nodes </a:t>
            </a:r>
            <a:endParaRPr lang="de-DE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de-DE" sz="1000" b="1" dirty="0">
                <a:latin typeface="Courier New"/>
                <a:cs typeface="Courier New"/>
              </a:rPr>
              <a:t>9708 CA---      2993022   SLURM </a:t>
            </a:r>
            <a:r>
              <a:rPr lang="de-DE" sz="1000" b="1" dirty="0" smtClean="0">
                <a:latin typeface="Courier New"/>
                <a:cs typeface="Courier New"/>
              </a:rPr>
              <a:t>90891 </a:t>
            </a:r>
            <a:r>
              <a:rPr lang="de-DE" sz="1000" b="1" dirty="0">
                <a:latin typeface="Courier New"/>
                <a:cs typeface="Courier New"/>
              </a:rPr>
              <a:t>2016-09-14T14:27:48      </a:t>
            </a:r>
            <a:r>
              <a:rPr lang="de-DE" sz="1000" b="1" dirty="0" err="1">
                <a:latin typeface="Courier New"/>
                <a:cs typeface="Courier New"/>
              </a:rPr>
              <a:t>never</a:t>
            </a:r>
            <a:r>
              <a:rPr lang="de-DE" sz="1000" b="1" dirty="0">
                <a:latin typeface="Courier New"/>
                <a:cs typeface="Courier New"/>
              </a:rPr>
              <a:t>     8 </a:t>
            </a:r>
          </a:p>
          <a:p>
            <a:pPr>
              <a:lnSpc>
                <a:spcPct val="140000"/>
              </a:lnSpc>
            </a:pPr>
            <a:r>
              <a:rPr lang="de-DE" sz="1000" b="1" dirty="0">
                <a:latin typeface="Courier New"/>
                <a:cs typeface="Courier New"/>
              </a:rPr>
              <a:t>9710 CA---  </a:t>
            </a:r>
            <a:r>
              <a:rPr lang="de-DE" sz="1000" b="1" dirty="0" smtClean="0">
                <a:latin typeface="Courier New"/>
                <a:cs typeface="Courier New"/>
              </a:rPr>
              <a:t>    </a:t>
            </a:r>
            <a:r>
              <a:rPr lang="de-DE" sz="1000" b="1" dirty="0" err="1" smtClean="0">
                <a:latin typeface="Courier New"/>
                <a:cs typeface="Courier New"/>
              </a:rPr>
              <a:t>tractorD</a:t>
            </a:r>
            <a:r>
              <a:rPr lang="de-DE" sz="1000" b="1" dirty="0" smtClean="0">
                <a:latin typeface="Courier New"/>
                <a:cs typeface="Courier New"/>
              </a:rPr>
              <a:t>    </a:t>
            </a:r>
            <a:r>
              <a:rPr lang="de-DE" sz="1000" b="1" dirty="0">
                <a:latin typeface="Courier New"/>
                <a:cs typeface="Courier New"/>
              </a:rPr>
              <a:t>CLI </a:t>
            </a:r>
            <a:r>
              <a:rPr lang="de-DE" sz="1000" b="1" dirty="0" smtClean="0">
                <a:latin typeface="Courier New"/>
                <a:cs typeface="Courier New"/>
              </a:rPr>
              <a:t>95448 </a:t>
            </a:r>
            <a:r>
              <a:rPr lang="de-DE" sz="1000" b="1" dirty="0">
                <a:latin typeface="Courier New"/>
                <a:cs typeface="Courier New"/>
              </a:rPr>
              <a:t>2016-09-14T14:31:43      </a:t>
            </a:r>
            <a:r>
              <a:rPr lang="de-DE" sz="1000" b="1" dirty="0" err="1">
                <a:latin typeface="Courier New"/>
                <a:cs typeface="Courier New"/>
              </a:rPr>
              <a:t>never</a:t>
            </a:r>
            <a:r>
              <a:rPr lang="de-DE" sz="1000" b="1" dirty="0">
                <a:latin typeface="Courier New"/>
                <a:cs typeface="Courier New"/>
              </a:rPr>
              <a:t>     0 </a:t>
            </a:r>
          </a:p>
          <a:p>
            <a:pPr>
              <a:lnSpc>
                <a:spcPct val="140000"/>
              </a:lnSpc>
            </a:pPr>
            <a:endParaRPr lang="de-DE" sz="1000" b="1" dirty="0">
              <a:latin typeface="Courier New"/>
              <a:cs typeface="Courier New"/>
            </a:endParaRPr>
          </a:p>
          <a:p>
            <a:pPr>
              <a:lnSpc>
                <a:spcPct val="140000"/>
              </a:lnSpc>
            </a:pPr>
            <a:r>
              <a:rPr lang="de-DE" sz="1000" b="1" dirty="0" err="1">
                <a:latin typeface="Courier New"/>
                <a:cs typeface="Courier New"/>
              </a:rPr>
              <a:t>inst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state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sess</a:t>
            </a:r>
            <a:r>
              <a:rPr lang="de-DE" sz="1000" b="1" dirty="0">
                <a:latin typeface="Courier New"/>
                <a:cs typeface="Courier New"/>
              </a:rPr>
              <a:t>    </a:t>
            </a:r>
            <a:r>
              <a:rPr lang="de-DE" sz="1000" b="1" dirty="0" err="1">
                <a:latin typeface="Courier New"/>
                <a:cs typeface="Courier New"/>
              </a:rPr>
              <a:t>bytes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nodes</a:t>
            </a:r>
            <a:r>
              <a:rPr lang="de-DE" sz="1000" b="1" dirty="0">
                <a:latin typeface="Courier New"/>
                <a:cs typeface="Courier New"/>
              </a:rPr>
              <a:t>             </a:t>
            </a:r>
            <a:r>
              <a:rPr lang="de-DE" sz="1000" b="1" dirty="0" err="1">
                <a:latin typeface="Courier New"/>
                <a:cs typeface="Courier New"/>
              </a:rPr>
              <a:t>created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expiration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intact</a:t>
            </a:r>
            <a:r>
              <a:rPr lang="de-DE" sz="1000" b="1" dirty="0">
                <a:latin typeface="Courier New"/>
                <a:cs typeface="Courier New"/>
              </a:rPr>
              <a:t>        </a:t>
            </a:r>
            <a:r>
              <a:rPr lang="de-DE" sz="1000" b="1" dirty="0" err="1">
                <a:latin typeface="Courier New"/>
                <a:cs typeface="Courier New"/>
              </a:rPr>
              <a:t>label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public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  <a:r>
              <a:rPr lang="de-DE" sz="1000" b="1" dirty="0" err="1">
                <a:latin typeface="Courier New"/>
                <a:cs typeface="Courier New"/>
              </a:rPr>
              <a:t>confs</a:t>
            </a:r>
            <a:r>
              <a:rPr lang="de-DE" sz="1000" b="1" dirty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de-DE" sz="1000" b="1" dirty="0">
                <a:latin typeface="Courier New"/>
                <a:cs typeface="Courier New"/>
              </a:rPr>
              <a:t>1943 CA--- 9708 27.73TiB   142 2016-09-14T14:27:48      </a:t>
            </a:r>
            <a:r>
              <a:rPr lang="de-DE" sz="1000" b="1" dirty="0" err="1">
                <a:latin typeface="Courier New"/>
                <a:cs typeface="Courier New"/>
              </a:rPr>
              <a:t>never</a:t>
            </a:r>
            <a:r>
              <a:rPr lang="de-DE" sz="1000" b="1" dirty="0">
                <a:latin typeface="Courier New"/>
                <a:cs typeface="Courier New"/>
              </a:rPr>
              <a:t>   </a:t>
            </a:r>
            <a:r>
              <a:rPr lang="de-DE" sz="1000" b="1" dirty="0" err="1">
                <a:latin typeface="Courier New"/>
                <a:cs typeface="Courier New"/>
              </a:rPr>
              <a:t>true</a:t>
            </a:r>
            <a:r>
              <a:rPr lang="de-DE" sz="1000" b="1" dirty="0">
                <a:latin typeface="Courier New"/>
                <a:cs typeface="Courier New"/>
              </a:rPr>
              <a:t>      I9708-0  </a:t>
            </a:r>
            <a:r>
              <a:rPr lang="de-DE" sz="1000" b="1" dirty="0" err="1">
                <a:latin typeface="Courier New"/>
                <a:cs typeface="Courier New"/>
              </a:rPr>
              <a:t>false</a:t>
            </a:r>
            <a:r>
              <a:rPr lang="de-DE" sz="1000" b="1" dirty="0">
                <a:latin typeface="Courier New"/>
                <a:cs typeface="Courier New"/>
              </a:rPr>
              <a:t>     1 </a:t>
            </a:r>
          </a:p>
          <a:p>
            <a:pPr>
              <a:lnSpc>
                <a:spcPct val="140000"/>
              </a:lnSpc>
            </a:pPr>
            <a:r>
              <a:rPr lang="de-DE" sz="1000" b="1" dirty="0">
                <a:latin typeface="Courier New"/>
                <a:cs typeface="Courier New"/>
              </a:rPr>
              <a:t>1945 CA--- 9710 27.73TiB   142 2016-09-14T14:31:43      </a:t>
            </a:r>
            <a:r>
              <a:rPr lang="de-DE" sz="1000" b="1" dirty="0" err="1">
                <a:latin typeface="Courier New"/>
                <a:cs typeface="Courier New"/>
              </a:rPr>
              <a:t>never</a:t>
            </a:r>
            <a:r>
              <a:rPr lang="de-DE" sz="1000" b="1" dirty="0">
                <a:latin typeface="Courier New"/>
                <a:cs typeface="Courier New"/>
              </a:rPr>
              <a:t>   </a:t>
            </a:r>
            <a:r>
              <a:rPr lang="de-DE" sz="1000" b="1" dirty="0" err="1">
                <a:latin typeface="Courier New"/>
                <a:cs typeface="Courier New"/>
              </a:rPr>
              <a:t>true</a:t>
            </a:r>
            <a:r>
              <a:rPr lang="de-DE" sz="1000" b="1" dirty="0">
                <a:latin typeface="Courier New"/>
                <a:cs typeface="Courier New"/>
              </a:rPr>
              <a:t>  </a:t>
            </a:r>
            <a:r>
              <a:rPr lang="de-DE" sz="1000" b="1" dirty="0" smtClean="0">
                <a:latin typeface="Courier New"/>
                <a:cs typeface="Courier New"/>
              </a:rPr>
              <a:t>    </a:t>
            </a:r>
            <a:r>
              <a:rPr lang="de-DE" sz="1000" b="1" dirty="0" err="1" smtClean="0">
                <a:latin typeface="Courier New"/>
                <a:cs typeface="Courier New"/>
              </a:rPr>
              <a:t>tractorD</a:t>
            </a:r>
            <a:r>
              <a:rPr lang="de-DE" sz="1000" b="1" dirty="0" smtClean="0">
                <a:latin typeface="Courier New"/>
                <a:cs typeface="Courier New"/>
              </a:rPr>
              <a:t>  </a:t>
            </a:r>
            <a:r>
              <a:rPr lang="de-DE" sz="1000" b="1" dirty="0" err="1">
                <a:latin typeface="Courier New"/>
                <a:cs typeface="Courier New"/>
              </a:rPr>
              <a:t>true</a:t>
            </a:r>
            <a:r>
              <a:rPr lang="de-DE" sz="1000" b="1" dirty="0">
                <a:latin typeface="Courier New"/>
                <a:cs typeface="Courier New"/>
              </a:rPr>
              <a:t>     1 </a:t>
            </a:r>
          </a:p>
        </p:txBody>
      </p:sp>
    </p:spTree>
    <p:extLst>
      <p:ext uri="{BB962C8B-B14F-4D97-AF65-F5344CB8AC3E}">
        <p14:creationId xmlns:p14="http://schemas.microsoft.com/office/powerpoint/2010/main" val="415299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100" y="179388"/>
            <a:ext cx="6818313" cy="76993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SLURM configuration for </a:t>
            </a:r>
            <a:r>
              <a:rPr lang="en-US" sz="2400" dirty="0" err="1" smtClean="0">
                <a:latin typeface="+mj-lt"/>
              </a:rPr>
              <a:t>Datawarp</a:t>
            </a:r>
            <a:r>
              <a:rPr lang="en-US" sz="2400" dirty="0" smtClean="0">
                <a:latin typeface="+mj-lt"/>
              </a:rPr>
              <a:t> (very simple)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701" y="1260266"/>
            <a:ext cx="8403646" cy="382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endParaRPr lang="en-US" baseline="30000" dirty="0" smtClean="0">
              <a:solidFill>
                <a:srgbClr val="000000"/>
              </a:solidFill>
              <a:latin typeface="Courier"/>
            </a:endParaRPr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/>
              <a:t>slurm.conf</a:t>
            </a:r>
            <a:r>
              <a:rPr lang="en-US" b="1" dirty="0"/>
              <a:t> : </a:t>
            </a:r>
            <a:r>
              <a:rPr lang="en-US" b="1" dirty="0" err="1"/>
              <a:t>BurstBufferType</a:t>
            </a:r>
            <a:r>
              <a:rPr lang="en-US" b="1" dirty="0"/>
              <a:t>=</a:t>
            </a:r>
            <a:r>
              <a:rPr lang="en-US" b="1" dirty="0" err="1"/>
              <a:t>burst_buffer</a:t>
            </a:r>
            <a:r>
              <a:rPr lang="en-US" b="1" dirty="0"/>
              <a:t>/</a:t>
            </a:r>
            <a:r>
              <a:rPr lang="en-US" b="1" dirty="0" err="1"/>
              <a:t>cray</a:t>
            </a:r>
            <a:endParaRPr lang="en-US" b="1" dirty="0"/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 smtClean="0"/>
              <a:t>burst_buffer.conf</a:t>
            </a:r>
            <a:r>
              <a:rPr lang="en-US" b="1" dirty="0" smtClean="0"/>
              <a:t> :</a:t>
            </a:r>
            <a:endParaRPr lang="en-US" b="1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DefaultPool</a:t>
            </a:r>
            <a:r>
              <a:rPr lang="en-US" dirty="0"/>
              <a:t>: </a:t>
            </a:r>
            <a:r>
              <a:rPr lang="en-US" dirty="0" smtClean="0"/>
              <a:t>name </a:t>
            </a:r>
            <a:r>
              <a:rPr lang="en-US" dirty="0"/>
              <a:t>of the pool used by default </a:t>
            </a:r>
            <a:r>
              <a:rPr lang="en-US" dirty="0" smtClean="0"/>
              <a:t>for resource allocations</a:t>
            </a:r>
          </a:p>
          <a:p>
            <a:pPr marL="1200150" lvl="2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/>
              <a:t>w</a:t>
            </a:r>
            <a:r>
              <a:rPr lang="en-US" b="1" dirty="0" err="1" smtClean="0"/>
              <a:t>lm_pool</a:t>
            </a:r>
            <a:endParaRPr lang="en-US" b="1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AltPoolName</a:t>
            </a:r>
            <a:r>
              <a:rPr lang="en-US" dirty="0" smtClean="0"/>
              <a:t>: allows for different storage configurations (ex. Granularity size)</a:t>
            </a:r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err="1" smtClean="0"/>
              <a:t>DenyUsers</a:t>
            </a:r>
            <a:r>
              <a:rPr lang="en-US" dirty="0"/>
              <a:t>: </a:t>
            </a:r>
            <a:r>
              <a:rPr lang="en-US" dirty="0" smtClean="0"/>
              <a:t>list </a:t>
            </a:r>
            <a:r>
              <a:rPr lang="en-US" dirty="0"/>
              <a:t>of user names and/</a:t>
            </a:r>
            <a:r>
              <a:rPr lang="en-US" dirty="0" smtClean="0"/>
              <a:t>or IDs </a:t>
            </a:r>
            <a:r>
              <a:rPr lang="en-US" dirty="0"/>
              <a:t>prevented from using burst </a:t>
            </a:r>
            <a:r>
              <a:rPr lang="en-US" dirty="0" smtClean="0"/>
              <a:t>buffers</a:t>
            </a:r>
            <a:endParaRPr lang="en-US" dirty="0"/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smtClean="0"/>
              <a:t>Flags </a:t>
            </a:r>
            <a:r>
              <a:rPr lang="en-US" b="1" dirty="0" err="1"/>
              <a:t>EnablePersistent</a:t>
            </a:r>
            <a:r>
              <a:rPr lang="en-US" dirty="0"/>
              <a:t>: </a:t>
            </a:r>
            <a:r>
              <a:rPr lang="en-US" dirty="0" smtClean="0"/>
              <a:t>allows users to create/destroy </a:t>
            </a:r>
            <a:r>
              <a:rPr lang="en-US" dirty="0"/>
              <a:t>persistent burst </a:t>
            </a:r>
            <a:r>
              <a:rPr lang="en-US" dirty="0" smtClean="0"/>
              <a:t>buffers</a:t>
            </a:r>
          </a:p>
          <a:p>
            <a:pPr marL="742950" lvl="1" indent="-285750">
              <a:lnSpc>
                <a:spcPct val="140000"/>
              </a:lnSpc>
              <a:buFont typeface="Arial"/>
              <a:buChar char="•"/>
            </a:pPr>
            <a:r>
              <a:rPr lang="en-US" b="1" dirty="0" smtClean="0"/>
              <a:t>Flags </a:t>
            </a:r>
            <a:r>
              <a:rPr lang="en-US" b="1" dirty="0" err="1" smtClean="0"/>
              <a:t>TeardownFailure</a:t>
            </a:r>
            <a:r>
              <a:rPr lang="en-US" dirty="0" smtClean="0"/>
              <a:t>: remove DW allocation on job failure</a:t>
            </a:r>
          </a:p>
          <a:p>
            <a:pPr marL="285750" indent="-285750">
              <a:lnSpc>
                <a:spcPct val="140000"/>
              </a:lnSpc>
              <a:buFont typeface="Wingdings" charset="2"/>
              <a:buChar char="Ø"/>
            </a:pPr>
            <a:r>
              <a:rPr lang="en-US" b="1" dirty="0" err="1" smtClean="0"/>
              <a:t>QoS</a:t>
            </a:r>
            <a:r>
              <a:rPr lang="en-US" b="1" dirty="0" smtClean="0"/>
              <a:t>/TRES</a:t>
            </a:r>
            <a:r>
              <a:rPr lang="en-US" dirty="0" smtClean="0"/>
              <a:t> – control user access, user quotas, usage and report them</a:t>
            </a:r>
          </a:p>
        </p:txBody>
      </p:sp>
    </p:spTree>
    <p:extLst>
      <p:ext uri="{BB962C8B-B14F-4D97-AF65-F5344CB8AC3E}">
        <p14:creationId xmlns:p14="http://schemas.microsoft.com/office/powerpoint/2010/main" val="2939497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ERSC">
  <a:themeElements>
    <a:clrScheme name="Custom 1">
      <a:dk1>
        <a:sysClr val="windowText" lastClr="000000"/>
      </a:dk1>
      <a:lt1>
        <a:sysClr val="window" lastClr="FFFFFF"/>
      </a:lt1>
      <a:dk2>
        <a:srgbClr val="194963"/>
      </a:dk2>
      <a:lt2>
        <a:srgbClr val="FEE8B4"/>
      </a:lt2>
      <a:accent1>
        <a:srgbClr val="194963"/>
      </a:accent1>
      <a:accent2>
        <a:srgbClr val="FCD235"/>
      </a:accent2>
      <a:accent3>
        <a:srgbClr val="4FA556"/>
      </a:accent3>
      <a:accent4>
        <a:srgbClr val="8E2A20"/>
      </a:accent4>
      <a:accent5>
        <a:srgbClr val="679AC3"/>
      </a:accent5>
      <a:accent6>
        <a:srgbClr val="F68B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263012</TotalTime>
  <Words>2274</Words>
  <Application>Microsoft Macintosh PowerPoint</Application>
  <PresentationFormat>On-screen Show (4:3)</PresentationFormat>
  <Paragraphs>295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NERSC</vt:lpstr>
      <vt:lpstr>David Paul Computational Systems Group Lawrence Berkeley National Lab DPAUL@LBL.GOV</vt:lpstr>
      <vt:lpstr>Overview:</vt:lpstr>
      <vt:lpstr>Cori / NERSC-8 / XC40</vt:lpstr>
      <vt:lpstr>Datawarp Architecture Concept</vt:lpstr>
      <vt:lpstr>Burst Buffer Component Interaction</vt:lpstr>
      <vt:lpstr>Burst Buffer Process overview</vt:lpstr>
      <vt:lpstr>Using GPFS with job script directives- #DW</vt:lpstr>
      <vt:lpstr>The “Gotcha”</vt:lpstr>
      <vt:lpstr>BoF Discussion</vt:lpstr>
      <vt:lpstr>BoF Backup Slides</vt:lpstr>
      <vt:lpstr>DWS API Client Helper (one example)</vt:lpstr>
      <vt:lpstr>DWS dwcli vs. SLURM (one session)</vt:lpstr>
      <vt:lpstr>Datawarp Terms</vt:lpstr>
      <vt:lpstr>SLURM – (one command to bind them all)</vt:lpstr>
      <vt:lpstr>SLURM configuration for Datawarp (very simple)</vt:lpstr>
      <vt:lpstr>DWS dwstat (administrator focused)</vt:lpstr>
      <vt:lpstr>SLURM configuration for Datawarp (very simple)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Broughton</dc:creator>
  <cp:lastModifiedBy>David</cp:lastModifiedBy>
  <cp:revision>1765</cp:revision>
  <cp:lastPrinted>2014-09-12T21:03:00Z</cp:lastPrinted>
  <dcterms:created xsi:type="dcterms:W3CDTF">2013-05-05T21:05:59Z</dcterms:created>
  <dcterms:modified xsi:type="dcterms:W3CDTF">2017-04-04T06:22:21Z</dcterms:modified>
</cp:coreProperties>
</file>