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0" r:id="rId2"/>
    <p:sldId id="263" r:id="rId3"/>
    <p:sldId id="269" r:id="rId4"/>
    <p:sldId id="266" r:id="rId5"/>
    <p:sldId id="265" r:id="rId6"/>
    <p:sldId id="26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7"/>
    <p:restoredTop sz="65625"/>
  </p:normalViewPr>
  <p:slideViewPr>
    <p:cSldViewPr>
      <p:cViewPr>
        <p:scale>
          <a:sx n="85" d="100"/>
          <a:sy n="85" d="100"/>
        </p:scale>
        <p:origin x="2800" y="10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7DE1E1-988D-D24A-9CAB-06D64138A103}" type="datetimeFigureOut">
              <a:rPr lang="en-US" smtClean="0"/>
              <a:t>4/3/17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2E665E-7000-3041-9896-090942B96A21}" type="slidenum">
              <a:rPr lang="en-US" smtClean="0"/>
              <a:t>‹#›</a:t>
            </a:fld>
            <a:endParaRPr lang="en-US"/>
          </a:p>
        </p:txBody>
      </p:sp>
    </p:spTree>
    <p:extLst>
      <p:ext uri="{BB962C8B-B14F-4D97-AF65-F5344CB8AC3E}">
        <p14:creationId xmlns:p14="http://schemas.microsoft.com/office/powerpoint/2010/main" val="1642731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cience.energy.gov/" TargetMode="External"/><Relationship Id="rId4" Type="http://schemas.openxmlformats.org/officeDocument/2006/relationships/hyperlink" Target="http://www.doe.gov/" TargetMode="External"/><Relationship Id="rId5" Type="http://schemas.openxmlformats.org/officeDocument/2006/relationships/hyperlink" Target="http://cs.lbl.gov/" TargetMode="External"/><Relationship Id="rId6" Type="http://schemas.openxmlformats.org/officeDocument/2006/relationships/hyperlink" Target="http://es.net/" TargetMode="External"/><Relationship Id="rId7" Type="http://schemas.openxmlformats.org/officeDocument/2006/relationships/hyperlink" Target="http://crd.lbl.gov/" TargetMode="External"/><Relationship Id="rId8" Type="http://schemas.openxmlformats.org/officeDocument/2006/relationships/hyperlink" Target="http://www.lbl.gov/" TargetMode="External"/><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National Energy Research Scientific Computing Center (NERSC) is the primary scientific computing facility for the </a:t>
            </a:r>
            <a:r>
              <a:rPr lang="en-US" sz="1200" b="1" i="0" kern="1200" dirty="0" smtClean="0">
                <a:solidFill>
                  <a:schemeClr val="tx1"/>
                </a:solidFill>
                <a:effectLst/>
                <a:latin typeface="+mn-lt"/>
                <a:ea typeface="+mn-ea"/>
                <a:cs typeface="+mn-cs"/>
                <a:hlinkClick r:id="rId3"/>
              </a:rPr>
              <a:t>Office of Science</a:t>
            </a:r>
            <a:r>
              <a:rPr lang="en-US" sz="1200" b="0" i="0" kern="1200" dirty="0" smtClean="0">
                <a:solidFill>
                  <a:schemeClr val="tx1"/>
                </a:solidFill>
                <a:effectLst/>
                <a:latin typeface="+mn-lt"/>
                <a:ea typeface="+mn-ea"/>
                <a:cs typeface="+mn-cs"/>
              </a:rPr>
              <a:t> in the </a:t>
            </a:r>
            <a:r>
              <a:rPr lang="en-US" sz="1200" b="1" i="0" kern="1200" dirty="0" smtClean="0">
                <a:solidFill>
                  <a:schemeClr val="tx1"/>
                </a:solidFill>
                <a:effectLst/>
                <a:latin typeface="+mn-lt"/>
                <a:ea typeface="+mn-ea"/>
                <a:cs typeface="+mn-cs"/>
                <a:hlinkClick r:id="rId4"/>
              </a:rPr>
              <a:t>U.S. Department of Energy</a:t>
            </a:r>
            <a:r>
              <a:rPr lang="en-US" sz="1200" b="0" i="0" kern="1200" dirty="0" smtClean="0">
                <a:solidFill>
                  <a:schemeClr val="tx1"/>
                </a:solidFill>
                <a:effectLst/>
                <a:latin typeface="+mn-lt"/>
                <a:ea typeface="+mn-ea"/>
                <a:cs typeface="+mn-cs"/>
              </a:rPr>
              <a:t>.</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As one of the largest facilities in the world devoted to providing computational resources and expertise for basic scientific research</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one of three divisions in the Berkeley Lab </a:t>
            </a:r>
            <a:r>
              <a:rPr lang="en-US" sz="1200" b="1" i="0" kern="1200" dirty="0" smtClean="0">
                <a:solidFill>
                  <a:schemeClr val="tx1"/>
                </a:solidFill>
                <a:effectLst/>
                <a:latin typeface="+mn-lt"/>
                <a:ea typeface="+mn-ea"/>
                <a:cs typeface="+mn-cs"/>
                <a:hlinkClick r:id="rId5"/>
              </a:rPr>
              <a:t>Computing Sciences</a:t>
            </a:r>
            <a:r>
              <a:rPr lang="en-US" sz="1200" b="0" i="0" kern="1200" dirty="0" smtClean="0">
                <a:solidFill>
                  <a:schemeClr val="tx1"/>
                </a:solidFill>
                <a:effectLst/>
                <a:latin typeface="+mn-lt"/>
                <a:ea typeface="+mn-ea"/>
                <a:cs typeface="+mn-cs"/>
              </a:rPr>
              <a:t> area, The </a:t>
            </a:r>
            <a:r>
              <a:rPr lang="en-US" sz="1200" b="1" i="0" kern="1200" dirty="0" smtClean="0">
                <a:solidFill>
                  <a:schemeClr val="tx1"/>
                </a:solidFill>
                <a:effectLst/>
                <a:latin typeface="+mn-lt"/>
                <a:ea typeface="+mn-ea"/>
                <a:cs typeface="+mn-cs"/>
                <a:hlinkClick r:id="rId6"/>
              </a:rPr>
              <a:t>Energy Sciences Network</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ESnet</a:t>
            </a:r>
            <a:r>
              <a:rPr lang="en-US" sz="1200" b="0" i="0" kern="1200" dirty="0" smtClean="0">
                <a:solidFill>
                  <a:schemeClr val="tx1"/>
                </a:solidFill>
                <a:effectLst/>
                <a:latin typeface="+mn-lt"/>
                <a:ea typeface="+mn-ea"/>
                <a:cs typeface="+mn-cs"/>
              </a:rPr>
              <a:t>), another national user facility, and the </a:t>
            </a:r>
            <a:r>
              <a:rPr lang="en-US" sz="1200" b="1" i="0" kern="1200" dirty="0" smtClean="0">
                <a:solidFill>
                  <a:schemeClr val="tx1"/>
                </a:solidFill>
                <a:effectLst/>
                <a:latin typeface="+mn-lt"/>
                <a:ea typeface="+mn-ea"/>
                <a:cs typeface="+mn-cs"/>
                <a:hlinkClick r:id="rId7"/>
              </a:rPr>
              <a:t>Computational Research Division</a:t>
            </a:r>
            <a:r>
              <a:rPr lang="en-US" sz="1200" b="0" i="0" kern="1200" dirty="0" smtClean="0">
                <a:solidFill>
                  <a:schemeClr val="tx1"/>
                </a:solidFill>
                <a:effectLst/>
                <a:latin typeface="+mn-lt"/>
                <a:ea typeface="+mn-ea"/>
                <a:cs typeface="+mn-cs"/>
              </a:rPr>
              <a:t> (CRD) are the other two.</a:t>
            </a:r>
          </a:p>
          <a:p>
            <a:endParaRPr lang="en-US" sz="1200" b="0" i="0" kern="1200" dirty="0" smtClean="0">
              <a:solidFill>
                <a:schemeClr val="tx1"/>
              </a:solidFill>
              <a:effectLst/>
              <a:latin typeface="+mn-lt"/>
              <a:ea typeface="+mn-ea"/>
              <a:cs typeface="+mn-cs"/>
            </a:endParaRPr>
          </a:p>
          <a:p>
            <a:r>
              <a:rPr lang="en-US" sz="1200" b="0" i="0" kern="1200" dirty="0" smtClean="0">
                <a:solidFill>
                  <a:schemeClr val="tx1"/>
                </a:solidFill>
                <a:effectLst/>
                <a:latin typeface="+mn-lt"/>
                <a:ea typeface="+mn-ea"/>
                <a:cs typeface="+mn-cs"/>
              </a:rPr>
              <a:t>The National Energy Research Scientific Computing Center (NERSC) is a U.S. Department of Energy Office of Science User Facility that serves as the primary high-performance computing center for scientific research sponsored by the Office of Science. Located at Lawrence Berkeley National Laboratory, the NERSC Center serves more than 6,000 scientists at national laboratories and universities researching a wide range of problems in combustion, climate modeling, fusion energy, materials science, physics, chemistry, computational biology, and other disciplines. </a:t>
            </a:r>
            <a:r>
              <a:rPr lang="en-US" sz="1200" b="1" i="0" kern="1200" dirty="0" smtClean="0">
                <a:solidFill>
                  <a:schemeClr val="tx1"/>
                </a:solidFill>
                <a:effectLst/>
                <a:latin typeface="+mn-lt"/>
                <a:ea typeface="+mn-ea"/>
                <a:cs typeface="+mn-cs"/>
                <a:hlinkClick r:id="rId8"/>
              </a:rPr>
              <a:t>Berkeley Lab</a:t>
            </a:r>
            <a:r>
              <a:rPr lang="en-US" sz="1200" b="0" i="0" kern="1200" dirty="0" smtClean="0">
                <a:solidFill>
                  <a:schemeClr val="tx1"/>
                </a:solidFill>
                <a:effectLst/>
                <a:latin typeface="+mn-lt"/>
                <a:ea typeface="+mn-ea"/>
                <a:cs typeface="+mn-cs"/>
              </a:rPr>
              <a:t> is a DOE national laboratory located in Berkeley, California. It conducts unclassified scientific research and is managed by the University of California for the U.S. DOE Office of Science. </a:t>
            </a:r>
            <a:endParaRPr lang="en-US" dirty="0"/>
          </a:p>
        </p:txBody>
      </p:sp>
      <p:sp>
        <p:nvSpPr>
          <p:cNvPr id="4" name="Slide Number Placeholder 3"/>
          <p:cNvSpPr>
            <a:spLocks noGrp="1"/>
          </p:cNvSpPr>
          <p:nvPr>
            <p:ph type="sldNum" sz="quarter" idx="10"/>
          </p:nvPr>
        </p:nvSpPr>
        <p:spPr/>
        <p:txBody>
          <a:bodyPr/>
          <a:lstStyle/>
          <a:p>
            <a:fld id="{AE2E665E-7000-3041-9896-090942B96A21}" type="slidenum">
              <a:rPr lang="en-US" smtClean="0"/>
              <a:t>1</a:t>
            </a:fld>
            <a:endParaRPr lang="en-US"/>
          </a:p>
        </p:txBody>
      </p:sp>
    </p:spTree>
    <p:extLst>
      <p:ext uri="{BB962C8B-B14F-4D97-AF65-F5344CB8AC3E}">
        <p14:creationId xmlns:p14="http://schemas.microsoft.com/office/powerpoint/2010/main" val="1343075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2E665E-7000-3041-9896-090942B96A21}" type="slidenum">
              <a:rPr lang="en-US" smtClean="0"/>
              <a:t>6</a:t>
            </a:fld>
            <a:endParaRPr lang="en-US"/>
          </a:p>
        </p:txBody>
      </p:sp>
    </p:spTree>
    <p:extLst>
      <p:ext uri="{BB962C8B-B14F-4D97-AF65-F5344CB8AC3E}">
        <p14:creationId xmlns:p14="http://schemas.microsoft.com/office/powerpoint/2010/main" val="1963610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tx1"/>
                </a:solidFill>
              </a:defRPr>
            </a:lvl1pPr>
          </a:lstStyle>
          <a:p>
            <a:r>
              <a:rPr lang="en-US" dirty="0" smtClean="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solidFill>
                  <a:schemeClr val="tx1"/>
                </a:solidFill>
              </a:defRPr>
            </a:lvl1pPr>
          </a:lstStyle>
          <a:p>
            <a:r>
              <a:rPr lang="en-GB" dirty="0" smtClean="0"/>
              <a:t>#SSUG16</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a:solidFill>
                  <a:schemeClr val="tx1"/>
                </a:solidFill>
              </a:defRPr>
            </a:lvl1pPr>
          </a:lstStyle>
          <a:p>
            <a:r>
              <a:rPr lang="en-GB" dirty="0" smtClean="0"/>
              <a:t>www.spectrumscaleug.org</a:t>
            </a:r>
            <a:endParaRPr lang="en-GB" dirty="0"/>
          </a:p>
        </p:txBody>
      </p:sp>
    </p:spTree>
    <p:extLst>
      <p:ext uri="{BB962C8B-B14F-4D97-AF65-F5344CB8AC3E}">
        <p14:creationId xmlns:p14="http://schemas.microsoft.com/office/powerpoint/2010/main" val="117340950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GB" dirty="0" smtClean="0"/>
              <a:t>#SSUG16</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a:defRPr/>
            </a:lvl1pPr>
          </a:lstStyle>
          <a:p>
            <a:r>
              <a:rPr lang="en-GB" dirty="0" smtClean="0"/>
              <a:t>www.spectrumscaleug.org</a:t>
            </a:r>
            <a:endParaRPr lang="en-GB" dirty="0"/>
          </a:p>
        </p:txBody>
      </p:sp>
    </p:spTree>
    <p:extLst>
      <p:ext uri="{BB962C8B-B14F-4D97-AF65-F5344CB8AC3E}">
        <p14:creationId xmlns:p14="http://schemas.microsoft.com/office/powerpoint/2010/main" val="176891753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GB" dirty="0" smtClean="0"/>
              <a:t>#SSUG16</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r>
              <a:rPr lang="en-GB" dirty="0" smtClean="0"/>
              <a:t>www.spectrumscaleug.org</a:t>
            </a:r>
          </a:p>
        </p:txBody>
      </p:sp>
    </p:spTree>
    <p:extLst>
      <p:ext uri="{BB962C8B-B14F-4D97-AF65-F5344CB8AC3E}">
        <p14:creationId xmlns:p14="http://schemas.microsoft.com/office/powerpoint/2010/main" val="271884475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GB" dirty="0" smtClean="0"/>
              <a:t>#SSUG16</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r>
              <a:rPr lang="en-GB" dirty="0" smtClean="0"/>
              <a:t>www.spectrumscaleug.org</a:t>
            </a:r>
          </a:p>
        </p:txBody>
      </p:sp>
    </p:spTree>
    <p:extLst>
      <p:ext uri="{BB962C8B-B14F-4D97-AF65-F5344CB8AC3E}">
        <p14:creationId xmlns:p14="http://schemas.microsoft.com/office/powerpoint/2010/main" val="394881793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en-GB" dirty="0" smtClean="0"/>
              <a:t>#SSUG16</a:t>
            </a:r>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r>
              <a:rPr lang="en-GB" dirty="0" smtClean="0"/>
              <a:t>www.spectrumscaleug.org</a:t>
            </a:r>
          </a:p>
        </p:txBody>
      </p:sp>
    </p:spTree>
    <p:extLst>
      <p:ext uri="{BB962C8B-B14F-4D97-AF65-F5344CB8AC3E}">
        <p14:creationId xmlns:p14="http://schemas.microsoft.com/office/powerpoint/2010/main" val="358939708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r>
              <a:rPr lang="en-GB" dirty="0" smtClean="0"/>
              <a:t>#SSUG16</a:t>
            </a:r>
            <a:endParaRPr lang="en-GB" dirty="0"/>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r>
              <a:rPr lang="en-GB" dirty="0" smtClean="0"/>
              <a:t>www.spectrumscaleug.org</a:t>
            </a:r>
          </a:p>
        </p:txBody>
      </p:sp>
    </p:spTree>
    <p:extLst>
      <p:ext uri="{BB962C8B-B14F-4D97-AF65-F5344CB8AC3E}">
        <p14:creationId xmlns:p14="http://schemas.microsoft.com/office/powerpoint/2010/main" val="149297277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GB" dirty="0" smtClean="0"/>
              <a:t>#SSUG16</a:t>
            </a:r>
            <a:endParaRPr lang="en-GB" dirty="0"/>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r>
              <a:rPr lang="en-GB" dirty="0" smtClean="0"/>
              <a:t>www.spectrumscaleug.org</a:t>
            </a:r>
          </a:p>
        </p:txBody>
      </p:sp>
    </p:spTree>
    <p:extLst>
      <p:ext uri="{BB962C8B-B14F-4D97-AF65-F5344CB8AC3E}">
        <p14:creationId xmlns:p14="http://schemas.microsoft.com/office/powerpoint/2010/main" val="36830976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GB" dirty="0" smtClean="0"/>
              <a:t>#SSUG16</a:t>
            </a:r>
            <a:endParaRPr lang="en-GB"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r>
              <a:rPr lang="en-GB" dirty="0" smtClean="0"/>
              <a:t>www.spectrumscaleug.org</a:t>
            </a:r>
          </a:p>
        </p:txBody>
      </p:sp>
    </p:spTree>
    <p:extLst>
      <p:ext uri="{BB962C8B-B14F-4D97-AF65-F5344CB8AC3E}">
        <p14:creationId xmlns:p14="http://schemas.microsoft.com/office/powerpoint/2010/main" val="158662474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GB" dirty="0" smtClean="0"/>
              <a:t>#SSUG16</a:t>
            </a:r>
            <a:endParaRPr lang="en-GB" dirty="0"/>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r>
              <a:rPr lang="en-GB" dirty="0" smtClean="0"/>
              <a:t>www.spectrumscaleug.org</a:t>
            </a:r>
          </a:p>
        </p:txBody>
      </p:sp>
    </p:spTree>
    <p:extLst>
      <p:ext uri="{BB962C8B-B14F-4D97-AF65-F5344CB8AC3E}">
        <p14:creationId xmlns:p14="http://schemas.microsoft.com/office/powerpoint/2010/main" val="22659803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r>
              <a:rPr lang="en-GB" dirty="0" smtClean="0"/>
              <a:t>#SSUG16</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r>
              <a:rPr lang="en-GB" dirty="0" smtClean="0"/>
              <a:t>www.spectrumscaleug.org</a:t>
            </a:r>
          </a:p>
        </p:txBody>
      </p:sp>
    </p:spTree>
    <p:extLst>
      <p:ext uri="{BB962C8B-B14F-4D97-AF65-F5344CB8AC3E}">
        <p14:creationId xmlns:p14="http://schemas.microsoft.com/office/powerpoint/2010/main" val="26367063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r>
              <a:rPr lang="en-GB" dirty="0" smtClean="0"/>
              <a:t>#SSUG16</a:t>
            </a:r>
            <a:endParaRPr lang="en-GB" dirty="0"/>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lstStyle>
          <a:p>
            <a:r>
              <a:rPr lang="en-GB" dirty="0" smtClean="0"/>
              <a:t>www.spectrumscaleug.org</a:t>
            </a:r>
          </a:p>
        </p:txBody>
      </p:sp>
    </p:spTree>
    <p:extLst>
      <p:ext uri="{BB962C8B-B14F-4D97-AF65-F5344CB8AC3E}">
        <p14:creationId xmlns:p14="http://schemas.microsoft.com/office/powerpoint/2010/main" val="64118495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4"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b="1">
                <a:solidFill>
                  <a:schemeClr val="bg1"/>
                </a:solidFill>
              </a:defRPr>
            </a:lvl1pPr>
          </a:lstStyle>
          <a:p>
            <a:r>
              <a:rPr lang="en-GB" dirty="0" smtClean="0"/>
              <a:t>#SSUG16</a:t>
            </a:r>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b="1">
                <a:solidFill>
                  <a:schemeClr val="bg1"/>
                </a:solidFill>
              </a:defRPr>
            </a:lvl1pPr>
          </a:lstStyle>
          <a:p>
            <a:r>
              <a:rPr lang="en-GB" dirty="0" smtClean="0"/>
              <a:t>www.spectrumscaleug.org</a:t>
            </a:r>
            <a:endParaRPr lang="en-GB" dirty="0"/>
          </a:p>
        </p:txBody>
      </p:sp>
      <p:pic>
        <p:nvPicPr>
          <p:cNvPr id="1026"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512" y="188640"/>
            <a:ext cx="1728192" cy="1340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156176" y="6213781"/>
            <a:ext cx="2608139" cy="5512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1528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usa-principal@gpfsug.org" TargetMode="External"/><Relationship Id="rId4" Type="http://schemas.openxmlformats.org/officeDocument/2006/relationships/hyperlink" Target="usa-co-principal@gpfsug.org"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www.gpfsug.org/joi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556792"/>
            <a:ext cx="7844408" cy="1440161"/>
          </a:xfrm>
        </p:spPr>
        <p:txBody>
          <a:bodyPr>
            <a:noAutofit/>
          </a:bodyPr>
          <a:lstStyle/>
          <a:p>
            <a:r>
              <a:rPr lang="en-GB" sz="4800" dirty="0" smtClean="0"/>
              <a:t>Spectrum Scale User Group</a:t>
            </a:r>
            <a:endParaRPr lang="en-GB" sz="4800" dirty="0"/>
          </a:p>
        </p:txBody>
      </p:sp>
      <p:sp>
        <p:nvSpPr>
          <p:cNvPr id="3" name="Subtitle 2"/>
          <p:cNvSpPr>
            <a:spLocks noGrp="1"/>
          </p:cNvSpPr>
          <p:nvPr>
            <p:ph type="subTitle" idx="1"/>
          </p:nvPr>
        </p:nvSpPr>
        <p:spPr>
          <a:xfrm>
            <a:off x="0" y="3356992"/>
            <a:ext cx="8964488" cy="2472680"/>
          </a:xfrm>
        </p:spPr>
        <p:txBody>
          <a:bodyPr>
            <a:normAutofit fontScale="62500" lnSpcReduction="20000"/>
          </a:bodyPr>
          <a:lstStyle/>
          <a:p>
            <a:r>
              <a:rPr lang="en-GB" sz="4000" dirty="0"/>
              <a:t>National Energy Research Scientific Computing </a:t>
            </a:r>
            <a:r>
              <a:rPr lang="en-GB" sz="4000" dirty="0" err="1" smtClean="0"/>
              <a:t>Center</a:t>
            </a:r>
            <a:r>
              <a:rPr lang="en-GB" sz="4000" dirty="0" smtClean="0"/>
              <a:t> (NERSC)</a:t>
            </a:r>
          </a:p>
          <a:p>
            <a:r>
              <a:rPr lang="en-GB" sz="4000" dirty="0" smtClean="0"/>
              <a:t>at </a:t>
            </a:r>
          </a:p>
          <a:p>
            <a:r>
              <a:rPr lang="en-GB" sz="4000" dirty="0" smtClean="0"/>
              <a:t>Lawrence </a:t>
            </a:r>
            <a:r>
              <a:rPr lang="en-GB" sz="4000" dirty="0"/>
              <a:t>Berkeley National Lab </a:t>
            </a:r>
            <a:endParaRPr lang="en-GB" sz="4000" dirty="0" smtClean="0"/>
          </a:p>
          <a:p>
            <a:r>
              <a:rPr lang="en-GB" sz="4000" dirty="0" smtClean="0"/>
              <a:t>April </a:t>
            </a:r>
            <a:r>
              <a:rPr lang="en-GB" sz="4000" dirty="0" smtClean="0"/>
              <a:t>4-5, 2017</a:t>
            </a:r>
            <a:endParaRPr lang="en-GB" sz="4000" dirty="0" smtClean="0"/>
          </a:p>
          <a:p>
            <a:r>
              <a:rPr lang="en-GB" sz="4000" dirty="0"/>
              <a:t>Kristy Kallback-Rose (</a:t>
            </a:r>
            <a:r>
              <a:rPr lang="en-GB" sz="4000" dirty="0">
                <a:hlinkClick r:id="rId3"/>
              </a:rPr>
              <a:t>usa-principal@gpfsug.org</a:t>
            </a:r>
            <a:r>
              <a:rPr lang="en-GB" sz="4000" dirty="0"/>
              <a:t>)</a:t>
            </a:r>
          </a:p>
          <a:p>
            <a:r>
              <a:rPr lang="en-GB" sz="4000" dirty="0"/>
              <a:t>Robert  </a:t>
            </a:r>
            <a:r>
              <a:rPr lang="en-GB" sz="4000" dirty="0" err="1"/>
              <a:t>Oesterlin</a:t>
            </a:r>
            <a:r>
              <a:rPr lang="en-GB" sz="4000" dirty="0"/>
              <a:t> (</a:t>
            </a:r>
            <a:r>
              <a:rPr lang="en-GB" sz="4000" dirty="0">
                <a:hlinkClick r:id="rId4" action="ppaction://hlinkfile"/>
              </a:rPr>
              <a:t>usa-co-principal@gpfsug.org</a:t>
            </a:r>
            <a:r>
              <a:rPr lang="en-GB" sz="4000" dirty="0"/>
              <a:t>)</a:t>
            </a:r>
          </a:p>
          <a:p>
            <a:endParaRPr lang="en-GB" sz="4000" dirty="0"/>
          </a:p>
        </p:txBody>
      </p:sp>
      <p:sp>
        <p:nvSpPr>
          <p:cNvPr id="4" name="Slide Number Placeholder 5"/>
          <p:cNvSpPr>
            <a:spLocks noGrp="1"/>
          </p:cNvSpPr>
          <p:nvPr>
            <p:ph type="sldNum" sz="quarter" idx="12"/>
          </p:nvPr>
        </p:nvSpPr>
        <p:spPr>
          <a:xfrm>
            <a:off x="6553200" y="6356350"/>
            <a:ext cx="2133600" cy="365125"/>
          </a:xfrm>
        </p:spPr>
        <p:txBody>
          <a:bodyPr/>
          <a:lstStyle/>
          <a:p>
            <a:pPr>
              <a:defRPr/>
            </a:pPr>
            <a:r>
              <a:rPr lang="en-GB" dirty="0" smtClean="0"/>
              <a:t>www.spectrumscaleug.org</a:t>
            </a:r>
            <a:endParaRPr lang="en-GB" dirty="0"/>
          </a:p>
        </p:txBody>
      </p:sp>
      <p:sp>
        <p:nvSpPr>
          <p:cNvPr id="5" name="Slide Number Placeholder 5"/>
          <p:cNvSpPr txBox="1">
            <a:spLocks/>
          </p:cNvSpPr>
          <p:nvPr/>
        </p:nvSpPr>
        <p:spPr>
          <a:xfrm>
            <a:off x="107504" y="6381328"/>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dirty="0" smtClean="0"/>
              <a:t>#</a:t>
            </a:r>
            <a:r>
              <a:rPr lang="en-GB" dirty="0" smtClean="0"/>
              <a:t>SSUG17</a:t>
            </a:r>
            <a:endParaRPr lang="en-GB" dirty="0"/>
          </a:p>
        </p:txBody>
      </p:sp>
    </p:spTree>
    <p:extLst>
      <p:ext uri="{BB962C8B-B14F-4D97-AF65-F5344CB8AC3E}">
        <p14:creationId xmlns:p14="http://schemas.microsoft.com/office/powerpoint/2010/main" val="2172355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n-GB" dirty="0"/>
              <a:t>User Group Structure</a:t>
            </a:r>
          </a:p>
        </p:txBody>
      </p:sp>
      <p:sp>
        <p:nvSpPr>
          <p:cNvPr id="3" name="Content Placeholder 2"/>
          <p:cNvSpPr>
            <a:spLocks noGrp="1"/>
          </p:cNvSpPr>
          <p:nvPr>
            <p:ph sz="half" idx="1"/>
          </p:nvPr>
        </p:nvSpPr>
        <p:spPr>
          <a:xfrm>
            <a:off x="457200" y="1600200"/>
            <a:ext cx="8363272" cy="4853136"/>
          </a:xfrm>
        </p:spPr>
        <p:txBody>
          <a:bodyPr>
            <a:normAutofit fontScale="92500"/>
          </a:bodyPr>
          <a:lstStyle/>
          <a:p>
            <a:r>
              <a:rPr lang="en-GB" dirty="0"/>
              <a:t>Open to all using, interested in using or integrating GPFS</a:t>
            </a:r>
          </a:p>
          <a:p>
            <a:pPr lvl="1"/>
            <a:r>
              <a:rPr lang="en-GB" dirty="0"/>
              <a:t>No sign up required, helpful if you join the mailing list </a:t>
            </a:r>
          </a:p>
          <a:p>
            <a:pPr lvl="2"/>
            <a:r>
              <a:rPr lang="en-GB" dirty="0">
                <a:hlinkClick r:id="rId2"/>
              </a:rPr>
              <a:t>http://www.gpfsug.org/join</a:t>
            </a:r>
            <a:r>
              <a:rPr lang="en-GB" dirty="0" smtClean="0">
                <a:hlinkClick r:id="rId2"/>
              </a:rPr>
              <a:t>/</a:t>
            </a:r>
            <a:endParaRPr lang="en-GB" dirty="0" smtClean="0"/>
          </a:p>
          <a:p>
            <a:pPr lvl="1"/>
            <a:r>
              <a:rPr lang="en-GB" dirty="0" smtClean="0"/>
              <a:t>Web Site:</a:t>
            </a:r>
          </a:p>
          <a:p>
            <a:pPr lvl="2"/>
            <a:r>
              <a:rPr lang="en-GB" dirty="0" smtClean="0"/>
              <a:t>http://</a:t>
            </a:r>
            <a:r>
              <a:rPr lang="en-GB" dirty="0" err="1" smtClean="0"/>
              <a:t>www.spectrumscale.org</a:t>
            </a:r>
            <a:endParaRPr lang="en-GB" dirty="0"/>
          </a:p>
          <a:p>
            <a:r>
              <a:rPr lang="en-GB" dirty="0" smtClean="0"/>
              <a:t>Community </a:t>
            </a:r>
            <a:r>
              <a:rPr lang="en-GB" dirty="0"/>
              <a:t>Consists of:</a:t>
            </a:r>
          </a:p>
          <a:p>
            <a:pPr lvl="1"/>
            <a:r>
              <a:rPr lang="en-GB" dirty="0"/>
              <a:t>Online community (</a:t>
            </a:r>
            <a:r>
              <a:rPr lang="en-GB" dirty="0" smtClean="0"/>
              <a:t>website, mailing list, webinars)</a:t>
            </a:r>
            <a:endParaRPr lang="en-GB" dirty="0"/>
          </a:p>
          <a:p>
            <a:pPr lvl="1"/>
            <a:r>
              <a:rPr lang="en-GB" dirty="0"/>
              <a:t>In-person Events held 2-4 times/year</a:t>
            </a:r>
          </a:p>
          <a:p>
            <a:pPr lvl="1"/>
            <a:r>
              <a:rPr lang="en-GB" dirty="0"/>
              <a:t>Committee in UK:</a:t>
            </a:r>
          </a:p>
          <a:p>
            <a:pPr lvl="2"/>
            <a:r>
              <a:rPr lang="en-GB" dirty="0"/>
              <a:t>Chair, secretary, co-chair and 1 media industry representative</a:t>
            </a:r>
          </a:p>
          <a:p>
            <a:pPr lvl="1"/>
            <a:r>
              <a:rPr lang="en-GB" dirty="0"/>
              <a:t>Committee in USA (USA Chapter):</a:t>
            </a:r>
          </a:p>
          <a:p>
            <a:pPr lvl="2"/>
            <a:r>
              <a:rPr lang="en-GB" dirty="0"/>
              <a:t>Principal and Co-principal (need sector representatives!)</a:t>
            </a:r>
          </a:p>
        </p:txBody>
      </p:sp>
      <p:sp>
        <p:nvSpPr>
          <p:cNvPr id="5" name="Slide Number Placeholder 5"/>
          <p:cNvSpPr>
            <a:spLocks noGrp="1"/>
          </p:cNvSpPr>
          <p:nvPr>
            <p:ph type="sldNum" sz="quarter" idx="12"/>
          </p:nvPr>
        </p:nvSpPr>
        <p:spPr>
          <a:xfrm>
            <a:off x="6553200" y="6356350"/>
            <a:ext cx="2133600" cy="365125"/>
          </a:xfrm>
        </p:spPr>
        <p:txBody>
          <a:bodyPr/>
          <a:lstStyle/>
          <a:p>
            <a:pPr>
              <a:defRPr/>
            </a:pPr>
            <a:r>
              <a:rPr lang="en-GB" dirty="0" smtClean="0"/>
              <a:t>www.spectrumscaleug.org</a:t>
            </a:r>
            <a:endParaRPr lang="en-GB" dirty="0"/>
          </a:p>
        </p:txBody>
      </p:sp>
      <p:sp>
        <p:nvSpPr>
          <p:cNvPr id="6" name="Slide Number Placeholder 5"/>
          <p:cNvSpPr txBox="1">
            <a:spLocks/>
          </p:cNvSpPr>
          <p:nvPr/>
        </p:nvSpPr>
        <p:spPr>
          <a:xfrm>
            <a:off x="107504" y="6381328"/>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dirty="0" smtClean="0">
                <a:solidFill>
                  <a:schemeClr val="bg1"/>
                </a:solidFill>
              </a:rPr>
              <a:t>#SSUG16</a:t>
            </a:r>
            <a:endParaRPr lang="en-GB" dirty="0">
              <a:solidFill>
                <a:schemeClr val="bg1"/>
              </a:solidFill>
            </a:endParaRPr>
          </a:p>
        </p:txBody>
      </p:sp>
    </p:spTree>
    <p:extLst>
      <p:ext uri="{BB962C8B-B14F-4D97-AF65-F5344CB8AC3E}">
        <p14:creationId xmlns:p14="http://schemas.microsoft.com/office/powerpoint/2010/main" val="2594237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n-GB" dirty="0"/>
              <a:t>Focus on Users, not Sales</a:t>
            </a:r>
          </a:p>
        </p:txBody>
      </p:sp>
      <p:sp>
        <p:nvSpPr>
          <p:cNvPr id="3" name="Content Placeholder 2"/>
          <p:cNvSpPr>
            <a:spLocks noGrp="1"/>
          </p:cNvSpPr>
          <p:nvPr>
            <p:ph sz="half" idx="1"/>
          </p:nvPr>
        </p:nvSpPr>
        <p:spPr>
          <a:xfrm>
            <a:off x="457200" y="1600200"/>
            <a:ext cx="8363272" cy="4853136"/>
          </a:xfrm>
        </p:spPr>
        <p:txBody>
          <a:bodyPr>
            <a:normAutofit/>
          </a:bodyPr>
          <a:lstStyle/>
          <a:p>
            <a:r>
              <a:rPr lang="en-GB" dirty="0"/>
              <a:t>The </a:t>
            </a:r>
            <a:r>
              <a:rPr lang="en-GB" dirty="0" smtClean="0"/>
              <a:t>Spectrum Scale Users </a:t>
            </a:r>
            <a:r>
              <a:rPr lang="en-GB" dirty="0"/>
              <a:t>Group is not to be used as a sales and marketing platform: </a:t>
            </a:r>
          </a:p>
          <a:p>
            <a:pPr lvl="1"/>
            <a:r>
              <a:rPr lang="en-GB" dirty="0"/>
              <a:t>it is about the community 1</a:t>
            </a:r>
            <a:r>
              <a:rPr lang="en-GB" baseline="30000" dirty="0"/>
              <a:t>st</a:t>
            </a:r>
            <a:r>
              <a:rPr lang="en-GB" dirty="0"/>
              <a:t> and</a:t>
            </a:r>
          </a:p>
          <a:p>
            <a:pPr lvl="1"/>
            <a:r>
              <a:rPr lang="en-GB" dirty="0"/>
              <a:t>the technology 2</a:t>
            </a:r>
            <a:r>
              <a:rPr lang="en-GB" baseline="30000" dirty="0"/>
              <a:t>nd</a:t>
            </a:r>
            <a:r>
              <a:rPr lang="en-GB" dirty="0"/>
              <a:t>, regardless of the supplier</a:t>
            </a:r>
          </a:p>
        </p:txBody>
      </p:sp>
      <p:sp>
        <p:nvSpPr>
          <p:cNvPr id="5" name="Slide Number Placeholder 5"/>
          <p:cNvSpPr>
            <a:spLocks noGrp="1"/>
          </p:cNvSpPr>
          <p:nvPr>
            <p:ph type="sldNum" sz="quarter" idx="12"/>
          </p:nvPr>
        </p:nvSpPr>
        <p:spPr>
          <a:xfrm>
            <a:off x="6553200" y="6356350"/>
            <a:ext cx="2133600" cy="365125"/>
          </a:xfrm>
        </p:spPr>
        <p:txBody>
          <a:bodyPr/>
          <a:lstStyle/>
          <a:p>
            <a:pPr>
              <a:defRPr/>
            </a:pPr>
            <a:r>
              <a:rPr lang="en-GB" dirty="0" smtClean="0"/>
              <a:t>www.spectrumscaleug.org</a:t>
            </a:r>
            <a:endParaRPr lang="en-GB" dirty="0"/>
          </a:p>
        </p:txBody>
      </p:sp>
      <p:sp>
        <p:nvSpPr>
          <p:cNvPr id="6" name="Slide Number Placeholder 5"/>
          <p:cNvSpPr txBox="1">
            <a:spLocks/>
          </p:cNvSpPr>
          <p:nvPr/>
        </p:nvSpPr>
        <p:spPr>
          <a:xfrm>
            <a:off x="107504" y="6381328"/>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dirty="0" smtClean="0">
                <a:solidFill>
                  <a:schemeClr val="bg1"/>
                </a:solidFill>
              </a:rPr>
              <a:t>#SSUG16</a:t>
            </a:r>
            <a:endParaRPr lang="en-GB" dirty="0">
              <a:solidFill>
                <a:schemeClr val="bg1"/>
              </a:solidFill>
            </a:endParaRPr>
          </a:p>
        </p:txBody>
      </p:sp>
    </p:spTree>
    <p:extLst>
      <p:ext uri="{BB962C8B-B14F-4D97-AF65-F5344CB8AC3E}">
        <p14:creationId xmlns:p14="http://schemas.microsoft.com/office/powerpoint/2010/main" val="1919913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IBM Involvement</a:t>
            </a:r>
            <a:endParaRPr lang="en-US" dirty="0"/>
          </a:p>
        </p:txBody>
      </p:sp>
      <p:sp>
        <p:nvSpPr>
          <p:cNvPr id="5" name="Content Placeholder 4"/>
          <p:cNvSpPr>
            <a:spLocks noGrp="1"/>
          </p:cNvSpPr>
          <p:nvPr>
            <p:ph idx="1"/>
          </p:nvPr>
        </p:nvSpPr>
        <p:spPr/>
        <p:txBody>
          <a:bodyPr/>
          <a:lstStyle/>
          <a:p>
            <a:r>
              <a:rPr lang="en-GB" dirty="0"/>
              <a:t>Whilst it is not an </a:t>
            </a:r>
            <a:r>
              <a:rPr lang="en-GB" dirty="0" smtClean="0"/>
              <a:t>officially IBM-endorsed </a:t>
            </a:r>
            <a:r>
              <a:rPr lang="en-GB" dirty="0"/>
              <a:t>group, support is received to hold meetings and through provision of speakers from </a:t>
            </a:r>
            <a:r>
              <a:rPr lang="en-GB" dirty="0" smtClean="0"/>
              <a:t>IBM</a:t>
            </a:r>
          </a:p>
          <a:p>
            <a:pPr lvl="1"/>
            <a:r>
              <a:rPr lang="en-GB" dirty="0" smtClean="0"/>
              <a:t>Special thanks to Doris </a:t>
            </a:r>
            <a:r>
              <a:rPr lang="en-GB" dirty="0" smtClean="0"/>
              <a:t>Conti, </a:t>
            </a:r>
            <a:r>
              <a:rPr lang="en-GB" dirty="0" smtClean="0"/>
              <a:t>Ulf </a:t>
            </a:r>
            <a:r>
              <a:rPr lang="en-GB" dirty="0" err="1" smtClean="0"/>
              <a:t>Troppens</a:t>
            </a:r>
            <a:r>
              <a:rPr lang="en-GB" dirty="0"/>
              <a:t>, Peter </a:t>
            </a:r>
            <a:r>
              <a:rPr lang="en-GB" dirty="0" err="1"/>
              <a:t>Basmajian</a:t>
            </a:r>
            <a:r>
              <a:rPr lang="en-GB" dirty="0"/>
              <a:t> </a:t>
            </a:r>
            <a:r>
              <a:rPr lang="en-GB" dirty="0" smtClean="0"/>
              <a:t>and lots of other </a:t>
            </a:r>
            <a:r>
              <a:rPr lang="en-GB" dirty="0" err="1" smtClean="0"/>
              <a:t>IBMers</a:t>
            </a:r>
            <a:r>
              <a:rPr lang="en-GB" dirty="0" smtClean="0"/>
              <a:t> for their participation and support</a:t>
            </a:r>
          </a:p>
          <a:p>
            <a:pPr lvl="1"/>
            <a:r>
              <a:rPr lang="en-GB" dirty="0" smtClean="0"/>
              <a:t>Looking forward to continuing this relationship</a:t>
            </a:r>
            <a:endParaRPr lang="en-GB" dirty="0"/>
          </a:p>
          <a:p>
            <a:endParaRPr lang="en-US" dirty="0"/>
          </a:p>
        </p:txBody>
      </p:sp>
    </p:spTree>
    <p:extLst>
      <p:ext uri="{BB962C8B-B14F-4D97-AF65-F5344CB8AC3E}">
        <p14:creationId xmlns:p14="http://schemas.microsoft.com/office/powerpoint/2010/main" val="14839141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en-GB" dirty="0" smtClean="0"/>
              <a:t>Upcoming Events</a:t>
            </a:r>
            <a:endParaRPr lang="en-GB" dirty="0"/>
          </a:p>
        </p:txBody>
      </p:sp>
      <p:sp>
        <p:nvSpPr>
          <p:cNvPr id="3" name="Content Placeholder 2"/>
          <p:cNvSpPr>
            <a:spLocks noGrp="1"/>
          </p:cNvSpPr>
          <p:nvPr>
            <p:ph sz="half" idx="1"/>
          </p:nvPr>
        </p:nvSpPr>
        <p:spPr>
          <a:xfrm>
            <a:off x="457200" y="1600200"/>
            <a:ext cx="8363272" cy="4853136"/>
          </a:xfrm>
        </p:spPr>
        <p:txBody>
          <a:bodyPr>
            <a:normAutofit fontScale="85000" lnSpcReduction="20000"/>
          </a:bodyPr>
          <a:lstStyle/>
          <a:p>
            <a:r>
              <a:rPr lang="en-GB" dirty="0"/>
              <a:t>Apr 27,2017 - Australia Spectrum Scale User Group Meeting - Sydney, </a:t>
            </a:r>
            <a:r>
              <a:rPr lang="en-GB" dirty="0" smtClean="0"/>
              <a:t>Australia</a:t>
            </a:r>
          </a:p>
          <a:p>
            <a:r>
              <a:rPr lang="en-GB" dirty="0"/>
              <a:t>May </a:t>
            </a:r>
            <a:r>
              <a:rPr lang="en-GB" dirty="0" smtClean="0"/>
              <a:t>9-10, </a:t>
            </a:r>
            <a:r>
              <a:rPr lang="en-GB" dirty="0"/>
              <a:t>2017 - UK Spectrum Scale User Group </a:t>
            </a:r>
            <a:r>
              <a:rPr lang="en-GB" dirty="0" smtClean="0"/>
              <a:t>Meeting </a:t>
            </a:r>
            <a:r>
              <a:rPr lang="en-GB" dirty="0"/>
              <a:t>(May 9-10 </a:t>
            </a:r>
            <a:r>
              <a:rPr lang="en-GB" dirty="0" smtClean="0"/>
              <a:t>)</a:t>
            </a:r>
          </a:p>
          <a:p>
            <a:r>
              <a:rPr lang="en-GB" dirty="0"/>
              <a:t>May 15, 2017 - TBD - Norwegian Spectrum Storage User </a:t>
            </a:r>
            <a:r>
              <a:rPr lang="en-GB" dirty="0" smtClean="0"/>
              <a:t>Meeting</a:t>
            </a:r>
          </a:p>
          <a:p>
            <a:r>
              <a:rPr lang="en-GB"/>
              <a:t>May </a:t>
            </a:r>
            <a:r>
              <a:rPr lang="en-GB" smtClean="0"/>
              <a:t>18-19</a:t>
            </a:r>
            <a:r>
              <a:rPr lang="en-GB" dirty="0"/>
              <a:t>, 2017 - Nordics Spectrum Storage User Meeting - Stockholm, </a:t>
            </a:r>
            <a:r>
              <a:rPr lang="en-GB" dirty="0" smtClean="0"/>
              <a:t>Sweden</a:t>
            </a:r>
          </a:p>
          <a:p>
            <a:r>
              <a:rPr lang="en-GB" dirty="0"/>
              <a:t>Jun 19, 2017 - Spectrum Scale and Spectrum Compute User Meeting @ ISC17 - Frankfurt </a:t>
            </a:r>
            <a:r>
              <a:rPr lang="en-GB" dirty="0" smtClean="0"/>
              <a:t>Germany</a:t>
            </a:r>
          </a:p>
          <a:p>
            <a:r>
              <a:rPr lang="en-GB" dirty="0"/>
              <a:t>Nov 12, 2017 - Spectrum Scale User Group Meeting @ SC17 - Denver, CO, </a:t>
            </a:r>
            <a:r>
              <a:rPr lang="en-GB" dirty="0" smtClean="0"/>
              <a:t>USA</a:t>
            </a:r>
            <a:endParaRPr lang="en-GB" dirty="0"/>
          </a:p>
          <a:p>
            <a:r>
              <a:rPr lang="en-GB" dirty="0" smtClean="0"/>
              <a:t>Dec </a:t>
            </a:r>
            <a:r>
              <a:rPr lang="en-GB" dirty="0"/>
              <a:t>TBD, 2017 - Spectrum Scale User Meeting @ CIUK - TBD, </a:t>
            </a:r>
            <a:r>
              <a:rPr lang="en-GB" dirty="0" smtClean="0"/>
              <a:t>UK</a:t>
            </a:r>
          </a:p>
        </p:txBody>
      </p:sp>
      <p:sp>
        <p:nvSpPr>
          <p:cNvPr id="5" name="Slide Number Placeholder 5"/>
          <p:cNvSpPr>
            <a:spLocks noGrp="1"/>
          </p:cNvSpPr>
          <p:nvPr>
            <p:ph type="sldNum" sz="quarter" idx="12"/>
          </p:nvPr>
        </p:nvSpPr>
        <p:spPr>
          <a:xfrm>
            <a:off x="6553200" y="6356350"/>
            <a:ext cx="2133600" cy="365125"/>
          </a:xfrm>
        </p:spPr>
        <p:txBody>
          <a:bodyPr/>
          <a:lstStyle/>
          <a:p>
            <a:pPr>
              <a:defRPr/>
            </a:pPr>
            <a:r>
              <a:rPr lang="en-GB" dirty="0" smtClean="0"/>
              <a:t>www.spectrumscaleug.org</a:t>
            </a:r>
            <a:endParaRPr lang="en-GB" dirty="0"/>
          </a:p>
        </p:txBody>
      </p:sp>
      <p:sp>
        <p:nvSpPr>
          <p:cNvPr id="6" name="Slide Number Placeholder 5"/>
          <p:cNvSpPr txBox="1">
            <a:spLocks/>
          </p:cNvSpPr>
          <p:nvPr/>
        </p:nvSpPr>
        <p:spPr>
          <a:xfrm>
            <a:off x="107504" y="6381328"/>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GB" dirty="0" smtClean="0">
                <a:solidFill>
                  <a:schemeClr val="bg1"/>
                </a:solidFill>
              </a:rPr>
              <a:t>#SSUG16</a:t>
            </a:r>
            <a:endParaRPr lang="en-GB" dirty="0">
              <a:solidFill>
                <a:schemeClr val="bg1"/>
              </a:solidFill>
            </a:endParaRPr>
          </a:p>
        </p:txBody>
      </p:sp>
    </p:spTree>
    <p:extLst>
      <p:ext uri="{BB962C8B-B14F-4D97-AF65-F5344CB8AC3E}">
        <p14:creationId xmlns:p14="http://schemas.microsoft.com/office/powerpoint/2010/main" val="1425539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smtClean="0"/>
              <a:t>Your</a:t>
            </a:r>
            <a:r>
              <a:rPr lang="en-US" dirty="0" smtClean="0"/>
              <a:t> Users Group</a:t>
            </a:r>
            <a:endParaRPr lang="en-US" dirty="0"/>
          </a:p>
        </p:txBody>
      </p:sp>
      <p:sp>
        <p:nvSpPr>
          <p:cNvPr id="3" name="Content Placeholder 2"/>
          <p:cNvSpPr>
            <a:spLocks noGrp="1"/>
          </p:cNvSpPr>
          <p:nvPr>
            <p:ph idx="1"/>
          </p:nvPr>
        </p:nvSpPr>
        <p:spPr/>
        <p:txBody>
          <a:bodyPr>
            <a:normAutofit/>
          </a:bodyPr>
          <a:lstStyle/>
          <a:p>
            <a:r>
              <a:rPr lang="en-US" sz="2800" dirty="0" smtClean="0"/>
              <a:t>Should be driven by participant requests for topics</a:t>
            </a:r>
          </a:p>
          <a:p>
            <a:r>
              <a:rPr lang="en-US" sz="2800" dirty="0" smtClean="0"/>
              <a:t>Value in learning from what other sites have done</a:t>
            </a:r>
          </a:p>
          <a:p>
            <a:r>
              <a:rPr lang="en-US" sz="2800" dirty="0" smtClean="0"/>
              <a:t>Your contributions are important and valued</a:t>
            </a:r>
          </a:p>
          <a:p>
            <a:r>
              <a:rPr lang="en-US" sz="2800" dirty="0" smtClean="0"/>
              <a:t>Group is what you make of it</a:t>
            </a:r>
          </a:p>
          <a:p>
            <a:r>
              <a:rPr lang="en-US" sz="2800" dirty="0" smtClean="0"/>
              <a:t>Please help shape future events and agendas</a:t>
            </a:r>
          </a:p>
          <a:p>
            <a:endParaRPr lang="en-US" sz="2800" dirty="0" smtClean="0"/>
          </a:p>
          <a:p>
            <a:endParaRPr lang="en-US" sz="2800" dirty="0"/>
          </a:p>
        </p:txBody>
      </p:sp>
    </p:spTree>
    <p:extLst>
      <p:ext uri="{BB962C8B-B14F-4D97-AF65-F5344CB8AC3E}">
        <p14:creationId xmlns:p14="http://schemas.microsoft.com/office/powerpoint/2010/main" val="138455089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SUG">
      <a:dk1>
        <a:sysClr val="windowText" lastClr="000000"/>
      </a:dk1>
      <a:lt1>
        <a:sysClr val="window" lastClr="FFFFFF"/>
      </a:lt1>
      <a:dk2>
        <a:srgbClr val="3EADE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595</TotalTime>
  <Words>383</Words>
  <Application>Microsoft Macintosh PowerPoint</Application>
  <PresentationFormat>On-screen Show (4:3)</PresentationFormat>
  <Paragraphs>59</Paragraphs>
  <Slides>6</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Spectrum Scale User Group</vt:lpstr>
      <vt:lpstr>User Group Structure</vt:lpstr>
      <vt:lpstr>Focus on Users, not Sales</vt:lpstr>
      <vt:lpstr>IBM Involvement</vt:lpstr>
      <vt:lpstr>Upcoming Events</vt:lpstr>
      <vt:lpstr>Your Users Group</vt:lpstr>
    </vt:vector>
  </TitlesOfParts>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GPFS User Group</dc:title>
  <dc:creator>Claire Robson</dc:creator>
  <cp:lastModifiedBy>Kristy Kallback-Rose</cp:lastModifiedBy>
  <cp:revision>31</cp:revision>
  <dcterms:created xsi:type="dcterms:W3CDTF">2015-09-03T14:07:45Z</dcterms:created>
  <dcterms:modified xsi:type="dcterms:W3CDTF">2017-04-04T06:31:44Z</dcterms:modified>
</cp:coreProperties>
</file>