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Lst>
  <p:notesMasterIdLst>
    <p:notesMasterId r:id="rId23"/>
  </p:notesMasterIdLst>
  <p:handoutMasterIdLst>
    <p:handoutMasterId r:id="rId24"/>
  </p:handoutMasterIdLst>
  <p:sldIdLst>
    <p:sldId id="261" r:id="rId2"/>
    <p:sldId id="257" r:id="rId3"/>
    <p:sldId id="263" r:id="rId4"/>
    <p:sldId id="270" r:id="rId5"/>
    <p:sldId id="258" r:id="rId6"/>
    <p:sldId id="269" r:id="rId7"/>
    <p:sldId id="268" r:id="rId8"/>
    <p:sldId id="266" r:id="rId9"/>
    <p:sldId id="273" r:id="rId10"/>
    <p:sldId id="283" r:id="rId11"/>
    <p:sldId id="284" r:id="rId12"/>
    <p:sldId id="285" r:id="rId13"/>
    <p:sldId id="286" r:id="rId14"/>
    <p:sldId id="287" r:id="rId15"/>
    <p:sldId id="272" r:id="rId16"/>
    <p:sldId id="288" r:id="rId17"/>
    <p:sldId id="290" r:id="rId18"/>
    <p:sldId id="289" r:id="rId19"/>
    <p:sldId id="280" r:id="rId20"/>
    <p:sldId id="276" r:id="rId21"/>
    <p:sldId id="265" r:id="rId22"/>
  </p:sldIdLst>
  <p:sldSz cx="9144000" cy="6858000" type="screen4x3"/>
  <p:notesSz cx="6858000" cy="9144000"/>
  <p:defaultTex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5B8"/>
    <a:srgbClr val="86B527"/>
    <a:srgbClr val="A3C026"/>
    <a:srgbClr val="599C29"/>
    <a:srgbClr val="AFCD29"/>
    <a:srgbClr val="FF30A0"/>
    <a:srgbClr val="50D128"/>
    <a:srgbClr val="5B9BD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250" autoAdjust="0"/>
    <p:restoredTop sz="96370" autoAdjust="0"/>
  </p:normalViewPr>
  <p:slideViewPr>
    <p:cSldViewPr snapToGrid="0" snapToObjects="1">
      <p:cViewPr>
        <p:scale>
          <a:sx n="100" d="100"/>
          <a:sy n="100" d="100"/>
        </p:scale>
        <p:origin x="1710" y="402"/>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snapToObjects="1">
      <p:cViewPr varScale="1">
        <p:scale>
          <a:sx n="87" d="100"/>
          <a:sy n="87" d="100"/>
        </p:scale>
        <p:origin x="3840" y="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A3D3A78-FBBF-4FF6-9016-333CE8835ED0}" type="datetimeFigureOut">
              <a:rPr lang="en-GB" smtClean="0"/>
              <a:t>03/04/2017</a:t>
            </a:fld>
            <a:endParaRPr lang="en-GB"/>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2A0CD1E-3A06-4268-A2AF-A0E1DAD7EEBA}" type="slidenum">
              <a:rPr lang="en-GB" smtClean="0"/>
              <a:t>‹#›</a:t>
            </a:fld>
            <a:endParaRPr lang="en-GB"/>
          </a:p>
        </p:txBody>
      </p:sp>
    </p:spTree>
    <p:extLst>
      <p:ext uri="{BB962C8B-B14F-4D97-AF65-F5344CB8AC3E}">
        <p14:creationId xmlns:p14="http://schemas.microsoft.com/office/powerpoint/2010/main" val="22486712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2E92A02-EFD9-4842-A6F8-F7B14380F529}" type="datetimeFigureOut">
              <a:rPr lang="en-US" smtClean="0"/>
              <a:t>4/3/2017</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114947D-2026-4F4C-B7D9-CAD6DD1DE059}" type="slidenum">
              <a:rPr lang="en-US" smtClean="0"/>
              <a:t>‹#›</a:t>
            </a:fld>
            <a:endParaRPr lang="en-US"/>
          </a:p>
        </p:txBody>
      </p:sp>
    </p:spTree>
    <p:extLst>
      <p:ext uri="{BB962C8B-B14F-4D97-AF65-F5344CB8AC3E}">
        <p14:creationId xmlns:p14="http://schemas.microsoft.com/office/powerpoint/2010/main" val="2942387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B114947D-2026-4F4C-B7D9-CAD6DD1DE059}" type="slidenum">
              <a:rPr lang="en-US" smtClean="0"/>
              <a:t>1</a:t>
            </a:fld>
            <a:endParaRPr lang="en-US"/>
          </a:p>
        </p:txBody>
      </p:sp>
    </p:spTree>
    <p:extLst>
      <p:ext uri="{BB962C8B-B14F-4D97-AF65-F5344CB8AC3E}">
        <p14:creationId xmlns:p14="http://schemas.microsoft.com/office/powerpoint/2010/main" val="17460868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company was founded 7 years ago to solve problems with IT infrastructure in the chip design industry, but we now work across HPC in industry and academia with customers such as Cancer Research UK. </a:t>
            </a:r>
          </a:p>
          <a:p>
            <a:endParaRPr lang="en-GB" dirty="0"/>
          </a:p>
          <a:p>
            <a:r>
              <a:rPr lang="en-GB" dirty="0"/>
              <a:t>We developed our new tool Mistral with ARM in order to solve storage issue they were having and that’s what I’m going to talk about today. </a:t>
            </a:r>
          </a:p>
        </p:txBody>
      </p:sp>
      <p:sp>
        <p:nvSpPr>
          <p:cNvPr id="4" name="Slide Number Placeholder 3"/>
          <p:cNvSpPr>
            <a:spLocks noGrp="1"/>
          </p:cNvSpPr>
          <p:nvPr>
            <p:ph type="sldNum" sz="quarter" idx="10"/>
          </p:nvPr>
        </p:nvSpPr>
        <p:spPr/>
        <p:txBody>
          <a:bodyPr/>
          <a:lstStyle/>
          <a:p>
            <a:fld id="{B114947D-2026-4F4C-B7D9-CAD6DD1DE059}" type="slidenum">
              <a:rPr lang="en-US" smtClean="0"/>
              <a:t>2</a:t>
            </a:fld>
            <a:endParaRPr lang="en-US"/>
          </a:p>
        </p:txBody>
      </p:sp>
    </p:spTree>
    <p:extLst>
      <p:ext uri="{BB962C8B-B14F-4D97-AF65-F5344CB8AC3E}">
        <p14:creationId xmlns:p14="http://schemas.microsoft.com/office/powerpoint/2010/main" val="39756216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is a profile we made with Breeze at ARM and it highlights the problem that inspired the design of Mistral. </a:t>
            </a:r>
          </a:p>
          <a:p>
            <a:endParaRPr lang="en-GB" dirty="0"/>
          </a:p>
          <a:p>
            <a:r>
              <a:rPr lang="en-GB" dirty="0"/>
              <a:t>It’s very easy to overload shared storage with bad I/O. This job is supposed to use local storage for temporary jobs, but it’s been misconfigured by Mistral. </a:t>
            </a:r>
          </a:p>
        </p:txBody>
      </p:sp>
      <p:sp>
        <p:nvSpPr>
          <p:cNvPr id="4" name="Slide Number Placeholder 3"/>
          <p:cNvSpPr>
            <a:spLocks noGrp="1"/>
          </p:cNvSpPr>
          <p:nvPr>
            <p:ph type="sldNum" sz="quarter" idx="10"/>
          </p:nvPr>
        </p:nvSpPr>
        <p:spPr/>
        <p:txBody>
          <a:bodyPr/>
          <a:lstStyle/>
          <a:p>
            <a:fld id="{B114947D-2026-4F4C-B7D9-CAD6DD1DE059}" type="slidenum">
              <a:rPr lang="en-US" smtClean="0"/>
              <a:t>3</a:t>
            </a:fld>
            <a:endParaRPr lang="en-US"/>
          </a:p>
        </p:txBody>
      </p:sp>
    </p:spTree>
    <p:extLst>
      <p:ext uri="{BB962C8B-B14F-4D97-AF65-F5344CB8AC3E}">
        <p14:creationId xmlns:p14="http://schemas.microsoft.com/office/powerpoint/2010/main" val="22454872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Here are some other problems that we’ve seen. </a:t>
            </a:r>
          </a:p>
          <a:p>
            <a:endParaRPr lang="en-GB" dirty="0"/>
          </a:p>
          <a:p>
            <a:r>
              <a:rPr lang="en-GB" dirty="0"/>
              <a:t>The first is an example of a file system crashing under the volume of data written. A user brought down the file system three times in a week by leaving a debug flag on. </a:t>
            </a:r>
          </a:p>
          <a:p>
            <a:endParaRPr lang="en-GB" dirty="0"/>
          </a:p>
          <a:p>
            <a:r>
              <a:rPr lang="en-GB" dirty="0"/>
              <a:t>The next is a problem we first saw with a life sciences customer, but we’ve seen the same problem to some extent in every HPC industry. They crashed their meta data server by putting open-write-clos</a:t>
            </a:r>
            <a:r>
              <a:rPr lang="en-GB" baseline="0" dirty="0"/>
              <a:t>e in a for loop. It’s really easy to do in complex code and really hard to detect without I/O profiling. </a:t>
            </a:r>
          </a:p>
          <a:p>
            <a:endParaRPr lang="en-GB" baseline="0" dirty="0"/>
          </a:p>
          <a:p>
            <a:r>
              <a:rPr lang="en-GB" baseline="0" dirty="0"/>
              <a:t>These are all disaster scenarios, but we also see the same problems bringing down the performance of the file system even if they don’t crash it completely. </a:t>
            </a:r>
          </a:p>
          <a:p>
            <a:endParaRPr lang="en-GB" baseline="0" dirty="0"/>
          </a:p>
          <a:p>
            <a:r>
              <a:rPr lang="en-GB" baseline="0" dirty="0"/>
              <a:t>The third example is another one we’ve seen a lot, particularly in oil and gas and life sciences. Users often create millions of small files without understanding the consequences. This can cause problems when they are created, when they are deleted and it can cause problems for the backup and archive systems. </a:t>
            </a:r>
            <a:endParaRPr lang="en-GB" dirty="0"/>
          </a:p>
        </p:txBody>
      </p:sp>
      <p:sp>
        <p:nvSpPr>
          <p:cNvPr id="4" name="Slide Number Placeholder 3"/>
          <p:cNvSpPr>
            <a:spLocks noGrp="1"/>
          </p:cNvSpPr>
          <p:nvPr>
            <p:ph type="sldNum" sz="quarter" idx="10"/>
          </p:nvPr>
        </p:nvSpPr>
        <p:spPr/>
        <p:txBody>
          <a:bodyPr/>
          <a:lstStyle/>
          <a:p>
            <a:fld id="{B114947D-2026-4F4C-B7D9-CAD6DD1DE059}" type="slidenum">
              <a:rPr lang="en-US" smtClean="0"/>
              <a:t>4</a:t>
            </a:fld>
            <a:endParaRPr lang="en-US"/>
          </a:p>
        </p:txBody>
      </p:sp>
    </p:spTree>
    <p:extLst>
      <p:ext uri="{BB962C8B-B14F-4D97-AF65-F5344CB8AC3E}">
        <p14:creationId xmlns:p14="http://schemas.microsoft.com/office/powerpoint/2010/main" val="5023588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These are the goals</a:t>
            </a:r>
            <a:r>
              <a:rPr lang="en-GB" baseline="0" dirty="0"/>
              <a:t> we put together with ARM in order to solve the problem. We wanted to protect the storage from rogue jobs, load balance the storage to maintain reliable performance and to give them the information they needed to optimise the application for the storage and the storage for the applications. </a:t>
            </a:r>
            <a:endParaRPr lang="en-GB" dirty="0"/>
          </a:p>
        </p:txBody>
      </p:sp>
      <p:sp>
        <p:nvSpPr>
          <p:cNvPr id="4" name="Slide Number Placeholder 3"/>
          <p:cNvSpPr>
            <a:spLocks noGrp="1"/>
          </p:cNvSpPr>
          <p:nvPr>
            <p:ph type="sldNum" sz="quarter" idx="10"/>
          </p:nvPr>
        </p:nvSpPr>
        <p:spPr/>
        <p:txBody>
          <a:bodyPr/>
          <a:lstStyle/>
          <a:p>
            <a:fld id="{B114947D-2026-4F4C-B7D9-CAD6DD1DE059}" type="slidenum">
              <a:rPr lang="en-US" smtClean="0"/>
              <a:t>5</a:t>
            </a:fld>
            <a:endParaRPr lang="en-US"/>
          </a:p>
        </p:txBody>
      </p:sp>
    </p:spTree>
    <p:extLst>
      <p:ext uri="{BB962C8B-B14F-4D97-AF65-F5344CB8AC3E}">
        <p14:creationId xmlns:p14="http://schemas.microsoft.com/office/powerpoint/2010/main" val="13028559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Mistral is very different from other storage analytics tools because it runs at the application level and it can run all the time on your whole</a:t>
            </a:r>
            <a:r>
              <a:rPr lang="en-GB" baseline="0" dirty="0"/>
              <a:t> cluster. You can integrate it with your scheduler in order to wrap up every job and be invisible to users or you can launch it directly as shown by wrapping up just one command. </a:t>
            </a:r>
            <a:endParaRPr lang="en-GB" dirty="0"/>
          </a:p>
        </p:txBody>
      </p:sp>
      <p:sp>
        <p:nvSpPr>
          <p:cNvPr id="4" name="Slide Number Placeholder 3"/>
          <p:cNvSpPr>
            <a:spLocks noGrp="1"/>
          </p:cNvSpPr>
          <p:nvPr>
            <p:ph type="sldNum" sz="quarter" idx="10"/>
          </p:nvPr>
        </p:nvSpPr>
        <p:spPr/>
        <p:txBody>
          <a:bodyPr/>
          <a:lstStyle/>
          <a:p>
            <a:fld id="{B114947D-2026-4F4C-B7D9-CAD6DD1DE059}" type="slidenum">
              <a:rPr lang="en-US" smtClean="0"/>
              <a:t>6</a:t>
            </a:fld>
            <a:endParaRPr lang="en-US"/>
          </a:p>
        </p:txBody>
      </p:sp>
    </p:spTree>
    <p:extLst>
      <p:ext uri="{BB962C8B-B14F-4D97-AF65-F5344CB8AC3E}">
        <p14:creationId xmlns:p14="http://schemas.microsoft.com/office/powerpoint/2010/main" val="15481065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Most of the time Mistral</a:t>
            </a:r>
            <a:r>
              <a:rPr lang="en-GB" baseline="0" dirty="0"/>
              <a:t> is silent, but when a job goes over an I/O limit that is set by you then Mistral will generate an alert. Here it’s telling me that job 42 has exceeded 500mb/s</a:t>
            </a:r>
          </a:p>
          <a:p>
            <a:endParaRPr lang="en-GB" baseline="0" dirty="0"/>
          </a:p>
          <a:p>
            <a:r>
              <a:rPr lang="en-GB" baseline="0" dirty="0"/>
              <a:t>It’s a very simple interface, but very powerful when used to identify rogue jobs and bad I/O patterns. </a:t>
            </a:r>
            <a:endParaRPr lang="en-GB" dirty="0"/>
          </a:p>
        </p:txBody>
      </p:sp>
      <p:sp>
        <p:nvSpPr>
          <p:cNvPr id="4" name="Slide Number Placeholder 3"/>
          <p:cNvSpPr>
            <a:spLocks noGrp="1"/>
          </p:cNvSpPr>
          <p:nvPr>
            <p:ph type="sldNum" sz="quarter" idx="10"/>
          </p:nvPr>
        </p:nvSpPr>
        <p:spPr/>
        <p:txBody>
          <a:bodyPr/>
          <a:lstStyle/>
          <a:p>
            <a:fld id="{B114947D-2026-4F4C-B7D9-CAD6DD1DE059}" type="slidenum">
              <a:rPr lang="en-US" smtClean="0"/>
              <a:t>7</a:t>
            </a:fld>
            <a:endParaRPr lang="en-US"/>
          </a:p>
        </p:txBody>
      </p:sp>
    </p:spTree>
    <p:extLst>
      <p:ext uri="{BB962C8B-B14F-4D97-AF65-F5344CB8AC3E}">
        <p14:creationId xmlns:p14="http://schemas.microsoft.com/office/powerpoint/2010/main" val="30660054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idea is to use Mistral to identify</a:t>
            </a:r>
            <a:r>
              <a:rPr lang="en-GB" baseline="0" dirty="0"/>
              <a:t> rogue jobs, but also track what is running on your cluster over time. Educate users by giving them I/O reports and by detecting problem applications or problem users. </a:t>
            </a:r>
            <a:endParaRPr lang="en-GB" dirty="0"/>
          </a:p>
        </p:txBody>
      </p:sp>
      <p:sp>
        <p:nvSpPr>
          <p:cNvPr id="4" name="Slide Number Placeholder 3"/>
          <p:cNvSpPr>
            <a:spLocks noGrp="1"/>
          </p:cNvSpPr>
          <p:nvPr>
            <p:ph type="sldNum" sz="quarter" idx="10"/>
          </p:nvPr>
        </p:nvSpPr>
        <p:spPr/>
        <p:txBody>
          <a:bodyPr/>
          <a:lstStyle/>
          <a:p>
            <a:fld id="{B114947D-2026-4F4C-B7D9-CAD6DD1DE059}" type="slidenum">
              <a:rPr lang="en-US" smtClean="0"/>
              <a:t>8</a:t>
            </a:fld>
            <a:endParaRPr lang="en-US"/>
          </a:p>
        </p:txBody>
      </p:sp>
    </p:spTree>
    <p:extLst>
      <p:ext uri="{BB962C8B-B14F-4D97-AF65-F5344CB8AC3E}">
        <p14:creationId xmlns:p14="http://schemas.microsoft.com/office/powerpoint/2010/main" val="10941331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Mistral doesn’t just monitor</a:t>
            </a:r>
            <a:r>
              <a:rPr lang="en-GB" baseline="0" dirty="0"/>
              <a:t>, Mistral can also throttle I/O. This means that you don’t have to react to a problem by killing jobs, you can load balance the storage by adjusting I/O limited for jobs and resolve the problem that way. </a:t>
            </a:r>
            <a:endParaRPr lang="en-GB" dirty="0"/>
          </a:p>
        </p:txBody>
      </p:sp>
      <p:sp>
        <p:nvSpPr>
          <p:cNvPr id="4" name="Slide Number Placeholder 3"/>
          <p:cNvSpPr>
            <a:spLocks noGrp="1"/>
          </p:cNvSpPr>
          <p:nvPr>
            <p:ph type="sldNum" sz="quarter" idx="10"/>
          </p:nvPr>
        </p:nvSpPr>
        <p:spPr/>
        <p:txBody>
          <a:bodyPr/>
          <a:lstStyle/>
          <a:p>
            <a:fld id="{B114947D-2026-4F4C-B7D9-CAD6DD1DE059}" type="slidenum">
              <a:rPr lang="en-US" smtClean="0"/>
              <a:t>9</a:t>
            </a:fld>
            <a:endParaRPr lang="en-US"/>
          </a:p>
        </p:txBody>
      </p:sp>
    </p:spTree>
    <p:extLst>
      <p:ext uri="{BB962C8B-B14F-4D97-AF65-F5344CB8AC3E}">
        <p14:creationId xmlns:p14="http://schemas.microsoft.com/office/powerpoint/2010/main" val="2845304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Mistral is very different from other storage analytics tools because it runs at the application level and it can run all the time on your whole</a:t>
            </a:r>
            <a:r>
              <a:rPr lang="en-GB" baseline="0" dirty="0"/>
              <a:t> cluster. You can integrate it with your scheduler in order to wrap up every job and be invisible to users or you can launch it directly as shown by wrapping up just one command. </a:t>
            </a:r>
            <a:endParaRPr lang="en-GB" dirty="0"/>
          </a:p>
        </p:txBody>
      </p:sp>
      <p:sp>
        <p:nvSpPr>
          <p:cNvPr id="4" name="Slide Number Placeholder 3"/>
          <p:cNvSpPr>
            <a:spLocks noGrp="1"/>
          </p:cNvSpPr>
          <p:nvPr>
            <p:ph type="sldNum" sz="quarter" idx="10"/>
          </p:nvPr>
        </p:nvSpPr>
        <p:spPr/>
        <p:txBody>
          <a:bodyPr/>
          <a:lstStyle/>
          <a:p>
            <a:fld id="{B114947D-2026-4F4C-B7D9-CAD6DD1DE059}" type="slidenum">
              <a:rPr lang="en-US" smtClean="0"/>
              <a:t>10</a:t>
            </a:fld>
            <a:endParaRPr lang="en-US"/>
          </a:p>
        </p:txBody>
      </p:sp>
    </p:spTree>
    <p:extLst>
      <p:ext uri="{BB962C8B-B14F-4D97-AF65-F5344CB8AC3E}">
        <p14:creationId xmlns:p14="http://schemas.microsoft.com/office/powerpoint/2010/main" val="40103298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Mistral is very different from other storage analytics tools because it runs at the application level and it can run all the time on your whole</a:t>
            </a:r>
            <a:r>
              <a:rPr lang="en-GB" baseline="0" dirty="0"/>
              <a:t> cluster. You can integrate it with your scheduler in order to wrap up every job and be invisible to users or you can launch it directly as shown by wrapping up just one command. </a:t>
            </a:r>
            <a:endParaRPr lang="en-GB" dirty="0"/>
          </a:p>
        </p:txBody>
      </p:sp>
      <p:sp>
        <p:nvSpPr>
          <p:cNvPr id="4" name="Slide Number Placeholder 3"/>
          <p:cNvSpPr>
            <a:spLocks noGrp="1"/>
          </p:cNvSpPr>
          <p:nvPr>
            <p:ph type="sldNum" sz="quarter" idx="10"/>
          </p:nvPr>
        </p:nvSpPr>
        <p:spPr/>
        <p:txBody>
          <a:bodyPr/>
          <a:lstStyle/>
          <a:p>
            <a:fld id="{B114947D-2026-4F4C-B7D9-CAD6DD1DE059}" type="slidenum">
              <a:rPr lang="en-US" smtClean="0"/>
              <a:t>11</a:t>
            </a:fld>
            <a:endParaRPr lang="en-US"/>
          </a:p>
        </p:txBody>
      </p:sp>
    </p:spTree>
    <p:extLst>
      <p:ext uri="{BB962C8B-B14F-4D97-AF65-F5344CB8AC3E}">
        <p14:creationId xmlns:p14="http://schemas.microsoft.com/office/powerpoint/2010/main" val="40191902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Mistral is very different from other storage analytics tools because it runs at the application level and it can run all the time on your whole</a:t>
            </a:r>
            <a:r>
              <a:rPr lang="en-GB" baseline="0" dirty="0"/>
              <a:t> cluster. You can integrate it with your scheduler in order to wrap up every job and be invisible to users or you can launch it directly as shown by wrapping up just one command. </a:t>
            </a:r>
            <a:endParaRPr lang="en-GB" dirty="0"/>
          </a:p>
        </p:txBody>
      </p:sp>
      <p:sp>
        <p:nvSpPr>
          <p:cNvPr id="4" name="Slide Number Placeholder 3"/>
          <p:cNvSpPr>
            <a:spLocks noGrp="1"/>
          </p:cNvSpPr>
          <p:nvPr>
            <p:ph type="sldNum" sz="quarter" idx="10"/>
          </p:nvPr>
        </p:nvSpPr>
        <p:spPr/>
        <p:txBody>
          <a:bodyPr/>
          <a:lstStyle/>
          <a:p>
            <a:fld id="{B114947D-2026-4F4C-B7D9-CAD6DD1DE059}" type="slidenum">
              <a:rPr lang="en-US" smtClean="0"/>
              <a:t>12</a:t>
            </a:fld>
            <a:endParaRPr lang="en-US"/>
          </a:p>
        </p:txBody>
      </p:sp>
    </p:spTree>
    <p:extLst>
      <p:ext uri="{BB962C8B-B14F-4D97-AF65-F5344CB8AC3E}">
        <p14:creationId xmlns:p14="http://schemas.microsoft.com/office/powerpoint/2010/main" val="16713828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Mistral is very different from other storage analytics tools because it runs at the application level and it can run all the time on your whole</a:t>
            </a:r>
            <a:r>
              <a:rPr lang="en-GB" baseline="0" dirty="0"/>
              <a:t> cluster. You can integrate it with your scheduler in order to wrap up every job and be invisible to users or you can launch it directly as shown by wrapping up just one command. </a:t>
            </a:r>
            <a:endParaRPr lang="en-GB" dirty="0"/>
          </a:p>
        </p:txBody>
      </p:sp>
      <p:sp>
        <p:nvSpPr>
          <p:cNvPr id="4" name="Slide Number Placeholder 3"/>
          <p:cNvSpPr>
            <a:spLocks noGrp="1"/>
          </p:cNvSpPr>
          <p:nvPr>
            <p:ph type="sldNum" sz="quarter" idx="10"/>
          </p:nvPr>
        </p:nvSpPr>
        <p:spPr/>
        <p:txBody>
          <a:bodyPr/>
          <a:lstStyle/>
          <a:p>
            <a:fld id="{B114947D-2026-4F4C-B7D9-CAD6DD1DE059}" type="slidenum">
              <a:rPr lang="en-US" smtClean="0"/>
              <a:t>13</a:t>
            </a:fld>
            <a:endParaRPr lang="en-US"/>
          </a:p>
        </p:txBody>
      </p:sp>
    </p:spTree>
    <p:extLst>
      <p:ext uri="{BB962C8B-B14F-4D97-AF65-F5344CB8AC3E}">
        <p14:creationId xmlns:p14="http://schemas.microsoft.com/office/powerpoint/2010/main" val="15430818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Mistral is very different from other storage analytics tools because it runs at the application level and it can run all the time on your whole</a:t>
            </a:r>
            <a:r>
              <a:rPr lang="en-GB" baseline="0" dirty="0"/>
              <a:t> cluster. You can integrate it with your scheduler in order to wrap up every job and be invisible to users or you can launch it directly as shown by wrapping up just one command. </a:t>
            </a:r>
            <a:endParaRPr lang="en-GB" dirty="0"/>
          </a:p>
        </p:txBody>
      </p:sp>
      <p:sp>
        <p:nvSpPr>
          <p:cNvPr id="4" name="Slide Number Placeholder 3"/>
          <p:cNvSpPr>
            <a:spLocks noGrp="1"/>
          </p:cNvSpPr>
          <p:nvPr>
            <p:ph type="sldNum" sz="quarter" idx="10"/>
          </p:nvPr>
        </p:nvSpPr>
        <p:spPr/>
        <p:txBody>
          <a:bodyPr/>
          <a:lstStyle/>
          <a:p>
            <a:fld id="{B114947D-2026-4F4C-B7D9-CAD6DD1DE059}" type="slidenum">
              <a:rPr lang="en-US" smtClean="0"/>
              <a:t>14</a:t>
            </a:fld>
            <a:endParaRPr lang="en-US"/>
          </a:p>
        </p:txBody>
      </p:sp>
    </p:spTree>
    <p:extLst>
      <p:ext uri="{BB962C8B-B14F-4D97-AF65-F5344CB8AC3E}">
        <p14:creationId xmlns:p14="http://schemas.microsoft.com/office/powerpoint/2010/main" val="22416808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is an</a:t>
            </a:r>
            <a:r>
              <a:rPr lang="en-GB" baseline="0" dirty="0"/>
              <a:t> example contract and some example output. It’s be simplified for the slide, but it gives you the right idea. In the contract you set a time frame, in this case 60s and then a set of rules that monitor or throttle the I/O. </a:t>
            </a:r>
          </a:p>
          <a:p>
            <a:endParaRPr lang="en-GB" baseline="0" dirty="0"/>
          </a:p>
          <a:p>
            <a:r>
              <a:rPr lang="en-GB" baseline="0" dirty="0"/>
              <a:t>Each rule has a path so you can have different rules for different areas of the file system</a:t>
            </a:r>
          </a:p>
          <a:p>
            <a:endParaRPr lang="en-GB" baseline="0" dirty="0"/>
          </a:p>
          <a:p>
            <a:r>
              <a:rPr lang="en-GB" baseline="0" dirty="0"/>
              <a:t>We have two read bandwidth rules and one rule monitoring the number of open calls. You can set a variety of  different meta data rules. You can also set latency rules that trigger when the latency of the file system goes over a certain level. You may notice that the read rules can be set to only apply to reads of a certain size. This let’s you monitor small reads and writes separately. </a:t>
            </a:r>
          </a:p>
          <a:p>
            <a:endParaRPr lang="en-GB" baseline="0" dirty="0"/>
          </a:p>
          <a:p>
            <a:r>
              <a:rPr lang="en-GB" baseline="0" dirty="0"/>
              <a:t>The output is very simple when looked at in raw form like this. You get a time stamp, the rule ID, how much I/O took place and information for the IT </a:t>
            </a:r>
            <a:r>
              <a:rPr lang="en-GB" baseline="0" dirty="0" err="1"/>
              <a:t>andmistrators</a:t>
            </a:r>
            <a:r>
              <a:rPr lang="en-GB" baseline="0" dirty="0"/>
              <a:t> and cluster users. The job ID is the scheduler ID. The PID, program and the last file to be accessed let’s users identify where in their job the problem came from. </a:t>
            </a:r>
          </a:p>
          <a:p>
            <a:endParaRPr lang="en-GB" baseline="0" dirty="0"/>
          </a:p>
          <a:p>
            <a:endParaRPr lang="en-GB" dirty="0"/>
          </a:p>
        </p:txBody>
      </p:sp>
      <p:sp>
        <p:nvSpPr>
          <p:cNvPr id="4" name="Slide Number Placeholder 3"/>
          <p:cNvSpPr>
            <a:spLocks noGrp="1"/>
          </p:cNvSpPr>
          <p:nvPr>
            <p:ph type="sldNum" sz="quarter" idx="10"/>
          </p:nvPr>
        </p:nvSpPr>
        <p:spPr/>
        <p:txBody>
          <a:bodyPr/>
          <a:lstStyle/>
          <a:p>
            <a:fld id="{B114947D-2026-4F4C-B7D9-CAD6DD1DE059}" type="slidenum">
              <a:rPr lang="en-US" smtClean="0"/>
              <a:t>15</a:t>
            </a:fld>
            <a:endParaRPr lang="en-US"/>
          </a:p>
        </p:txBody>
      </p:sp>
    </p:spTree>
    <p:extLst>
      <p:ext uri="{BB962C8B-B14F-4D97-AF65-F5344CB8AC3E}">
        <p14:creationId xmlns:p14="http://schemas.microsoft.com/office/powerpoint/2010/main" val="42845784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Mistral is very different from other storage analytics tools because it runs at the application level and it can run all the time on your whole</a:t>
            </a:r>
            <a:r>
              <a:rPr lang="en-GB" baseline="0" dirty="0"/>
              <a:t> cluster. You can integrate it with your scheduler in order to wrap up every job and be invisible to users or you can launch it directly as shown by wrapping up just one command. </a:t>
            </a:r>
            <a:endParaRPr lang="en-GB" dirty="0"/>
          </a:p>
        </p:txBody>
      </p:sp>
      <p:sp>
        <p:nvSpPr>
          <p:cNvPr id="4" name="Slide Number Placeholder 3"/>
          <p:cNvSpPr>
            <a:spLocks noGrp="1"/>
          </p:cNvSpPr>
          <p:nvPr>
            <p:ph type="sldNum" sz="quarter" idx="10"/>
          </p:nvPr>
        </p:nvSpPr>
        <p:spPr/>
        <p:txBody>
          <a:bodyPr/>
          <a:lstStyle/>
          <a:p>
            <a:fld id="{B114947D-2026-4F4C-B7D9-CAD6DD1DE059}" type="slidenum">
              <a:rPr lang="en-US" smtClean="0"/>
              <a:t>16</a:t>
            </a:fld>
            <a:endParaRPr lang="en-US"/>
          </a:p>
        </p:txBody>
      </p:sp>
    </p:spTree>
    <p:extLst>
      <p:ext uri="{BB962C8B-B14F-4D97-AF65-F5344CB8AC3E}">
        <p14:creationId xmlns:p14="http://schemas.microsoft.com/office/powerpoint/2010/main" val="208278593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Mistral is very different from other storage analytics tools because it runs at the application level and it can run all the time on your whole</a:t>
            </a:r>
            <a:r>
              <a:rPr lang="en-GB" baseline="0" dirty="0"/>
              <a:t> cluster. You can integrate it with your scheduler in order to wrap up every job and be invisible to users or you can launch it directly as shown by wrapping up just one command. </a:t>
            </a:r>
            <a:endParaRPr lang="en-GB" dirty="0"/>
          </a:p>
        </p:txBody>
      </p:sp>
      <p:sp>
        <p:nvSpPr>
          <p:cNvPr id="4" name="Slide Number Placeholder 3"/>
          <p:cNvSpPr>
            <a:spLocks noGrp="1"/>
          </p:cNvSpPr>
          <p:nvPr>
            <p:ph type="sldNum" sz="quarter" idx="10"/>
          </p:nvPr>
        </p:nvSpPr>
        <p:spPr/>
        <p:txBody>
          <a:bodyPr/>
          <a:lstStyle/>
          <a:p>
            <a:fld id="{B114947D-2026-4F4C-B7D9-CAD6DD1DE059}" type="slidenum">
              <a:rPr lang="en-US" smtClean="0"/>
              <a:t>17</a:t>
            </a:fld>
            <a:endParaRPr lang="en-US"/>
          </a:p>
        </p:txBody>
      </p:sp>
    </p:spTree>
    <p:extLst>
      <p:ext uri="{BB962C8B-B14F-4D97-AF65-F5344CB8AC3E}">
        <p14:creationId xmlns:p14="http://schemas.microsoft.com/office/powerpoint/2010/main" val="28907976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Mistral is very different from other storage analytics tools because it runs at the application level and it can run all the time on your whole</a:t>
            </a:r>
            <a:r>
              <a:rPr lang="en-GB" baseline="0" dirty="0"/>
              <a:t> cluster. You can integrate it with your scheduler in order to wrap up every job and be invisible to users or you can launch it directly as shown by wrapping up just one command. </a:t>
            </a:r>
            <a:endParaRPr lang="en-GB" dirty="0"/>
          </a:p>
        </p:txBody>
      </p:sp>
      <p:sp>
        <p:nvSpPr>
          <p:cNvPr id="4" name="Slide Number Placeholder 3"/>
          <p:cNvSpPr>
            <a:spLocks noGrp="1"/>
          </p:cNvSpPr>
          <p:nvPr>
            <p:ph type="sldNum" sz="quarter" idx="10"/>
          </p:nvPr>
        </p:nvSpPr>
        <p:spPr/>
        <p:txBody>
          <a:bodyPr/>
          <a:lstStyle/>
          <a:p>
            <a:fld id="{B114947D-2026-4F4C-B7D9-CAD6DD1DE059}" type="slidenum">
              <a:rPr lang="en-US" smtClean="0"/>
              <a:t>18</a:t>
            </a:fld>
            <a:endParaRPr lang="en-US"/>
          </a:p>
        </p:txBody>
      </p:sp>
    </p:spTree>
    <p:extLst>
      <p:ext uri="{BB962C8B-B14F-4D97-AF65-F5344CB8AC3E}">
        <p14:creationId xmlns:p14="http://schemas.microsoft.com/office/powerpoint/2010/main" val="276196783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Here</a:t>
            </a:r>
            <a:r>
              <a:rPr lang="en-GB" baseline="0" dirty="0"/>
              <a:t> we come to a different use case for Mistral. It’s better to catch bad IO patterns before they reach the cluster and before they are run at scale. You can do this by running regular </a:t>
            </a:r>
            <a:r>
              <a:rPr lang="en-GB" baseline="0" dirty="0" err="1"/>
              <a:t>healthchecks</a:t>
            </a:r>
            <a:r>
              <a:rPr lang="en-GB" baseline="0" dirty="0"/>
              <a:t> with Mistral. We supply contracts with extra rules to detect a range of bad I/O patterns. You can run this on new jobs, on a random selection once a month or you can set up a special profiling queue on your scheduler where users can validate their applications for the cluster. </a:t>
            </a:r>
            <a:endParaRPr lang="en-GB" dirty="0"/>
          </a:p>
        </p:txBody>
      </p:sp>
      <p:sp>
        <p:nvSpPr>
          <p:cNvPr id="4" name="Slide Number Placeholder 3"/>
          <p:cNvSpPr>
            <a:spLocks noGrp="1"/>
          </p:cNvSpPr>
          <p:nvPr>
            <p:ph type="sldNum" sz="quarter" idx="10"/>
          </p:nvPr>
        </p:nvSpPr>
        <p:spPr/>
        <p:txBody>
          <a:bodyPr/>
          <a:lstStyle/>
          <a:p>
            <a:fld id="{B114947D-2026-4F4C-B7D9-CAD6DD1DE059}" type="slidenum">
              <a:rPr lang="en-US" smtClean="0"/>
              <a:t>19</a:t>
            </a:fld>
            <a:endParaRPr lang="en-US"/>
          </a:p>
        </p:txBody>
      </p:sp>
    </p:spTree>
    <p:extLst>
      <p:ext uri="{BB962C8B-B14F-4D97-AF65-F5344CB8AC3E}">
        <p14:creationId xmlns:p14="http://schemas.microsoft.com/office/powerpoint/2010/main" val="225498757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 summary…</a:t>
            </a:r>
          </a:p>
        </p:txBody>
      </p:sp>
      <p:sp>
        <p:nvSpPr>
          <p:cNvPr id="4" name="Slide Number Placeholder 3"/>
          <p:cNvSpPr>
            <a:spLocks noGrp="1"/>
          </p:cNvSpPr>
          <p:nvPr>
            <p:ph type="sldNum" sz="quarter" idx="10"/>
          </p:nvPr>
        </p:nvSpPr>
        <p:spPr/>
        <p:txBody>
          <a:bodyPr/>
          <a:lstStyle/>
          <a:p>
            <a:fld id="{B114947D-2026-4F4C-B7D9-CAD6DD1DE059}" type="slidenum">
              <a:rPr lang="en-US" smtClean="0"/>
              <a:t>20</a:t>
            </a:fld>
            <a:endParaRPr lang="en-US"/>
          </a:p>
        </p:txBody>
      </p:sp>
    </p:spTree>
    <p:extLst>
      <p:ext uri="{BB962C8B-B14F-4D97-AF65-F5344CB8AC3E}">
        <p14:creationId xmlns:p14="http://schemas.microsoft.com/office/powerpoint/2010/main" val="36941987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114947D-2026-4F4C-B7D9-CAD6DD1DE059}" type="slidenum">
              <a:rPr lang="en-US" smtClean="0"/>
              <a:t>21</a:t>
            </a:fld>
            <a:endParaRPr lang="en-US"/>
          </a:p>
        </p:txBody>
      </p:sp>
    </p:spTree>
    <p:extLst>
      <p:ext uri="{BB962C8B-B14F-4D97-AF65-F5344CB8AC3E}">
        <p14:creationId xmlns:p14="http://schemas.microsoft.com/office/powerpoint/2010/main" val="176294610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normAutofit/>
          </a:bodyPr>
          <a:lstStyle>
            <a:lvl1pPr algn="ctr">
              <a:defRPr sz="3000"/>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6E36E0B-A549-8C42-B6E3-3D2C521B38DD}" type="datetimeFigureOut">
              <a:rPr lang="en-US" smtClean="0"/>
              <a:t>4/3/2017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6599EEA-8FF4-7646-B483-0A911C835DC0}" type="slidenum">
              <a:rPr lang="en-US" smtClean="0"/>
              <a:t>‹#›</a:t>
            </a:fld>
            <a:endParaRPr lang="en-US"/>
          </a:p>
        </p:txBody>
      </p:sp>
      <p:sp>
        <p:nvSpPr>
          <p:cNvPr id="7" name="Subtitle 2"/>
          <p:cNvSpPr txBox="1">
            <a:spLocks/>
          </p:cNvSpPr>
          <p:nvPr userDrawn="1"/>
        </p:nvSpPr>
        <p:spPr>
          <a:xfrm>
            <a:off x="1046602" y="6298881"/>
            <a:ext cx="7410450" cy="476493"/>
          </a:xfrm>
          <a:prstGeom prst="rect">
            <a:avLst/>
          </a:prstGeom>
        </p:spPr>
        <p:txBody>
          <a:bodyPr vert="horz" lIns="91440" tIns="45720" rIns="91440" bIns="45720" rtlCol="0">
            <a:normAutofit fontScale="8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20000"/>
              </a:lnSpc>
              <a:spcBef>
                <a:spcPts val="0"/>
              </a:spcBef>
            </a:pPr>
            <a:r>
              <a:rPr lang="en-GB" sz="1400" dirty="0">
                <a:solidFill>
                  <a:srgbClr val="0055B8"/>
                </a:solidFill>
              </a:rPr>
              <a:t>Catching rogue jobs before they overload shared storage</a:t>
            </a:r>
            <a:br>
              <a:rPr lang="en-US" sz="1400" dirty="0">
                <a:solidFill>
                  <a:srgbClr val="0055B8"/>
                </a:solidFill>
              </a:rPr>
            </a:br>
            <a:r>
              <a:rPr lang="en-US" sz="1400" dirty="0">
                <a:solidFill>
                  <a:srgbClr val="86B527"/>
                </a:solidFill>
              </a:rPr>
              <a:t>www.ellexus.com</a:t>
            </a:r>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35973" y="6193536"/>
            <a:ext cx="780288" cy="664464"/>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6E36E0B-A549-8C42-B6E3-3D2C521B38DD}" type="datetimeFigureOut">
              <a:rPr lang="en-US" smtClean="0"/>
              <a:t>4/3/2017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599EEA-8FF4-7646-B483-0A911C835DC0}"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6E36E0B-A549-8C42-B6E3-3D2C521B38DD}" type="datetimeFigureOut">
              <a:rPr lang="en-US" smtClean="0"/>
              <a:t>4/3/2017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599EEA-8FF4-7646-B483-0A911C835DC0}" type="slidenum">
              <a:rPr lang="en-US" smtClean="0"/>
              <a:t>‹#›</a:t>
            </a:fld>
            <a:endParaRPr lang="en-US"/>
          </a:p>
        </p:txBody>
      </p:sp>
      <p:sp>
        <p:nvSpPr>
          <p:cNvPr id="7" name="Subtitle 2"/>
          <p:cNvSpPr txBox="1">
            <a:spLocks/>
          </p:cNvSpPr>
          <p:nvPr userDrawn="1"/>
        </p:nvSpPr>
        <p:spPr>
          <a:xfrm>
            <a:off x="1046602" y="6298881"/>
            <a:ext cx="7410450" cy="476493"/>
          </a:xfrm>
          <a:prstGeom prst="rect">
            <a:avLst/>
          </a:prstGeom>
        </p:spPr>
        <p:txBody>
          <a:bodyPr vert="horz" lIns="91440" tIns="45720" rIns="91440" bIns="45720" rtlCol="0">
            <a:normAutofit fontScale="8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20000"/>
              </a:lnSpc>
              <a:spcBef>
                <a:spcPts val="0"/>
              </a:spcBef>
            </a:pPr>
            <a:r>
              <a:rPr lang="en-US" sz="1400" dirty="0">
                <a:solidFill>
                  <a:schemeClr val="bg1"/>
                </a:solidFill>
              </a:rPr>
              <a:t>Presentation Subject, followed by the Name and date </a:t>
            </a:r>
            <a:br>
              <a:rPr lang="en-US" sz="1400" dirty="0">
                <a:solidFill>
                  <a:schemeClr val="bg1"/>
                </a:solidFill>
              </a:rPr>
            </a:br>
            <a:r>
              <a:rPr lang="en-US" sz="1400" dirty="0" err="1">
                <a:solidFill>
                  <a:schemeClr val="bg1"/>
                </a:solidFill>
              </a:rPr>
              <a:t>www.ellexus.com</a:t>
            </a:r>
            <a:endParaRPr lang="en-US" sz="1400" dirty="0">
              <a:solidFill>
                <a:schemeClr val="bg1"/>
              </a:solidFill>
            </a:endParaRPr>
          </a:p>
        </p:txBody>
      </p:sp>
      <p:pic>
        <p:nvPicPr>
          <p:cNvPr id="8" name="Picture 7"/>
          <p:cNvPicPr>
            <a:picLocks noChangeAspect="1"/>
          </p:cNvPicPr>
          <p:nvPr userDrawn="1"/>
        </p:nvPicPr>
        <p:blipFill rotWithShape="1">
          <a:blip r:embed="rId2">
            <a:extLst>
              <a:ext uri="{28A0092B-C50C-407E-A947-70E740481C1C}">
                <a14:useLocalDpi xmlns:a14="http://schemas.microsoft.com/office/drawing/2010/main" val="0"/>
              </a:ext>
            </a:extLst>
          </a:blip>
          <a:srcRect r="68998"/>
          <a:stretch/>
        </p:blipFill>
        <p:spPr>
          <a:xfrm>
            <a:off x="269558" y="6084316"/>
            <a:ext cx="846703" cy="798877"/>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6E36E0B-A549-8C42-B6E3-3D2C521B38DD}" type="datetimeFigureOut">
              <a:rPr lang="en-US" smtClean="0"/>
              <a:t>4/3/2017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6599EEA-8FF4-7646-B483-0A911C835DC0}"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6E36E0B-A549-8C42-B6E3-3D2C521B38DD}" type="datetimeFigureOut">
              <a:rPr lang="en-US" smtClean="0"/>
              <a:t>4/3/2017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6599EEA-8FF4-7646-B483-0A911C835DC0}"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6E36E0B-A549-8C42-B6E3-3D2C521B38DD}" type="datetimeFigureOut">
              <a:rPr lang="en-US" smtClean="0"/>
              <a:t>4/3/2017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6599EEA-8FF4-7646-B483-0A911C835DC0}"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6E36E0B-A549-8C42-B6E3-3D2C521B38DD}" type="datetimeFigureOut">
              <a:rPr lang="en-US" smtClean="0"/>
              <a:t>4/3/2017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6599EEA-8FF4-7646-B483-0A911C835DC0}"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6E36E0B-A549-8C42-B6E3-3D2C521B38DD}" type="datetimeFigureOut">
              <a:rPr lang="en-US" smtClean="0"/>
              <a:t>4/3/2017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6599EEA-8FF4-7646-B483-0A911C835DC0}"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6E36E0B-A549-8C42-B6E3-3D2C521B38DD}" type="datetimeFigureOut">
              <a:rPr lang="en-US" smtClean="0"/>
              <a:t>4/3/2017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6599EEA-8FF4-7646-B483-0A911C835DC0}"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6E36E0B-A549-8C42-B6E3-3D2C521B38DD}" type="datetimeFigureOut">
              <a:rPr lang="en-US" smtClean="0"/>
              <a:t>4/3/2017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599EEA-8FF4-7646-B483-0A911C835DC0}"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6E36E0B-A549-8C42-B6E3-3D2C521B38DD}" type="datetimeFigureOut">
              <a:rPr lang="en-US" smtClean="0"/>
              <a:t>4/3/2017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599EEA-8FF4-7646-B483-0A911C835DC0}"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6E36E0B-A549-8C42-B6E3-3D2C521B38DD}" type="datetimeFigureOut">
              <a:rPr lang="en-US" smtClean="0"/>
              <a:t>4/3/2017</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6599EEA-8FF4-7646-B483-0A911C835DC0}" type="slidenum">
              <a:rPr lang="en-US" smtClean="0"/>
              <a:t>‹#›</a:t>
            </a:fld>
            <a:endParaRPr lang="en-US"/>
          </a:p>
        </p:txBody>
      </p:sp>
    </p:spTree>
    <p:extLst>
      <p:ext uri="{BB962C8B-B14F-4D97-AF65-F5344CB8AC3E}">
        <p14:creationId xmlns:p14="http://schemas.microsoft.com/office/powerpoint/2010/main" val="164118187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30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3">
            <a:extLst>
              <a:ext uri="{28A0092B-C50C-407E-A947-70E740481C1C}">
                <a14:useLocalDpi xmlns:a14="http://schemas.microsoft.com/office/drawing/2010/main" val="0"/>
              </a:ext>
            </a:extLst>
          </a:blip>
          <a:srcRect r="6736"/>
          <a:stretch/>
        </p:blipFill>
        <p:spPr>
          <a:xfrm>
            <a:off x="0" y="1"/>
            <a:ext cx="9143999" cy="6858000"/>
          </a:xfrm>
          <a:prstGeom prst="rect">
            <a:avLst/>
          </a:prstGeom>
        </p:spPr>
      </p:pic>
      <p:sp>
        <p:nvSpPr>
          <p:cNvPr id="10" name="Rectangle 9"/>
          <p:cNvSpPr/>
          <p:nvPr/>
        </p:nvSpPr>
        <p:spPr>
          <a:xfrm>
            <a:off x="13935" y="0"/>
            <a:ext cx="9144000" cy="6858000"/>
          </a:xfrm>
          <a:prstGeom prst="rect">
            <a:avLst/>
          </a:prstGeom>
          <a:solidFill>
            <a:srgbClr val="0055B8">
              <a:alpha val="91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400050" y="342901"/>
            <a:ext cx="7772400" cy="1373187"/>
          </a:xfrm>
        </p:spPr>
        <p:txBody>
          <a:bodyPr anchor="t" anchorCtr="0">
            <a:normAutofit/>
          </a:bodyPr>
          <a:lstStyle/>
          <a:p>
            <a:pPr algn="l"/>
            <a:r>
              <a:rPr lang="en-GB" sz="3600" b="1" dirty="0">
                <a:solidFill>
                  <a:schemeClr val="bg1"/>
                </a:solidFill>
              </a:rPr>
              <a:t>Catching rogue jobs before they overload shared storage</a:t>
            </a:r>
            <a:endParaRPr lang="en-US" sz="3600" b="1" dirty="0">
              <a:solidFill>
                <a:schemeClr val="bg1"/>
              </a:solidFill>
            </a:endParaRPr>
          </a:p>
        </p:txBody>
      </p:sp>
      <p:sp>
        <p:nvSpPr>
          <p:cNvPr id="3" name="Subtitle 2"/>
          <p:cNvSpPr>
            <a:spLocks noGrp="1"/>
          </p:cNvSpPr>
          <p:nvPr>
            <p:ph type="subTitle" idx="1"/>
          </p:nvPr>
        </p:nvSpPr>
        <p:spPr>
          <a:xfrm>
            <a:off x="400050" y="1420580"/>
            <a:ext cx="8292258" cy="440405"/>
          </a:xfrm>
        </p:spPr>
        <p:txBody>
          <a:bodyPr>
            <a:noAutofit/>
          </a:bodyPr>
          <a:lstStyle/>
          <a:p>
            <a:pPr algn="l"/>
            <a:r>
              <a:rPr lang="en-US" sz="2000" i="1" dirty="0" err="1">
                <a:solidFill>
                  <a:schemeClr val="bg1"/>
                </a:solidFill>
              </a:rPr>
              <a:t>Dr</a:t>
            </a:r>
            <a:r>
              <a:rPr lang="en-US" sz="2000" i="1" dirty="0">
                <a:solidFill>
                  <a:schemeClr val="bg1"/>
                </a:solidFill>
              </a:rPr>
              <a:t> Rosemary Francis, CEO and Co-founder </a:t>
            </a:r>
          </a:p>
        </p:txBody>
      </p: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9558" y="5224999"/>
            <a:ext cx="2731135" cy="798877"/>
          </a:xfrm>
          <a:prstGeom prst="rect">
            <a:avLst/>
          </a:prstGeom>
        </p:spPr>
      </p:pic>
      <p:sp>
        <p:nvSpPr>
          <p:cNvPr id="9" name="Subtitle 2"/>
          <p:cNvSpPr txBox="1">
            <a:spLocks/>
          </p:cNvSpPr>
          <p:nvPr/>
        </p:nvSpPr>
        <p:spPr>
          <a:xfrm>
            <a:off x="400050" y="5945571"/>
            <a:ext cx="7410450" cy="16557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1800" dirty="0">
                <a:solidFill>
                  <a:schemeClr val="bg1"/>
                </a:solidFill>
              </a:rPr>
              <a:t>The I/O Profiling Company - Protect. Balance. </a:t>
            </a:r>
            <a:r>
              <a:rPr lang="en-US" sz="1800" dirty="0" err="1">
                <a:solidFill>
                  <a:schemeClr val="bg1"/>
                </a:solidFill>
              </a:rPr>
              <a:t>Optimise</a:t>
            </a:r>
            <a:r>
              <a:rPr lang="en-US" sz="1800" dirty="0">
                <a:solidFill>
                  <a:schemeClr val="bg1"/>
                </a:solidFill>
              </a:rPr>
              <a:t>. </a:t>
            </a:r>
            <a:br>
              <a:rPr lang="en-US" sz="1800" dirty="0">
                <a:solidFill>
                  <a:schemeClr val="bg1"/>
                </a:solidFill>
              </a:rPr>
            </a:br>
            <a:r>
              <a:rPr lang="en-US" sz="1800" dirty="0" err="1">
                <a:solidFill>
                  <a:srgbClr val="86B527"/>
                </a:solidFill>
              </a:rPr>
              <a:t>www.ellexus.com</a:t>
            </a:r>
            <a:endParaRPr lang="en-US" sz="1800" dirty="0">
              <a:solidFill>
                <a:srgbClr val="86B527"/>
              </a:solidFill>
            </a:endParaRPr>
          </a:p>
        </p:txBody>
      </p:sp>
    </p:spTree>
    <p:extLst>
      <p:ext uri="{BB962C8B-B14F-4D97-AF65-F5344CB8AC3E}">
        <p14:creationId xmlns:p14="http://schemas.microsoft.com/office/powerpoint/2010/main" val="3000139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400049" y="1417359"/>
            <a:ext cx="5885341" cy="2862322"/>
          </a:xfrm>
          <a:prstGeom prst="rect">
            <a:avLst/>
          </a:prstGeom>
        </p:spPr>
        <p:txBody>
          <a:bodyPr wrap="square">
            <a:spAutoFit/>
          </a:bodyPr>
          <a:lstStyle/>
          <a:p>
            <a:r>
              <a:rPr lang="en-US" sz="1800" dirty="0">
                <a:solidFill>
                  <a:schemeClr val="tx1">
                    <a:lumMod val="75000"/>
                    <a:lumOff val="25000"/>
                  </a:schemeClr>
                </a:solidFill>
              </a:rPr>
              <a:t>Ellexus is the I/O profiling company.</a:t>
            </a:r>
          </a:p>
          <a:p>
            <a:endParaRPr lang="en-US" sz="1800" dirty="0">
              <a:solidFill>
                <a:schemeClr val="tx1">
                  <a:lumMod val="75000"/>
                  <a:lumOff val="25000"/>
                </a:schemeClr>
              </a:solidFill>
            </a:endParaRPr>
          </a:p>
          <a:p>
            <a:r>
              <a:rPr lang="en-US" sz="1800" dirty="0">
                <a:solidFill>
                  <a:schemeClr val="tx1">
                    <a:lumMod val="75000"/>
                    <a:lumOff val="25000"/>
                  </a:schemeClr>
                </a:solidFill>
              </a:rPr>
              <a:t>The company was founded to solve I/O and dependency problems for semiconductor design flows, but we now work across the HPC space in life sciences, cancer research, automotive, oil and gas etc.</a:t>
            </a:r>
          </a:p>
          <a:p>
            <a:endParaRPr lang="en-US" sz="1800" dirty="0">
              <a:solidFill>
                <a:schemeClr val="tx1">
                  <a:lumMod val="75000"/>
                  <a:lumOff val="25000"/>
                </a:schemeClr>
              </a:solidFill>
            </a:endParaRPr>
          </a:p>
          <a:p>
            <a:r>
              <a:rPr lang="en-US" sz="1800" dirty="0">
                <a:solidFill>
                  <a:schemeClr val="tx1">
                    <a:lumMod val="75000"/>
                    <a:lumOff val="25000"/>
                  </a:schemeClr>
                </a:solidFill>
              </a:rPr>
              <a:t>Our latest tool Mistral has been developed with ARM to protect shared storage from bad data access patterns on large compute clusters.</a:t>
            </a:r>
          </a:p>
        </p:txBody>
      </p:sp>
      <p:sp>
        <p:nvSpPr>
          <p:cNvPr id="14" name="Title 1"/>
          <p:cNvSpPr>
            <a:spLocks noGrp="1"/>
          </p:cNvSpPr>
          <p:nvPr>
            <p:ph type="ctrTitle"/>
          </p:nvPr>
        </p:nvSpPr>
        <p:spPr>
          <a:xfrm>
            <a:off x="400050" y="342902"/>
            <a:ext cx="7772400" cy="1221494"/>
          </a:xfrm>
        </p:spPr>
        <p:txBody>
          <a:bodyPr anchor="t" anchorCtr="0">
            <a:normAutofit/>
          </a:bodyPr>
          <a:lstStyle/>
          <a:p>
            <a:pPr algn="l"/>
            <a:r>
              <a:rPr lang="en-US" sz="3000" dirty="0">
                <a:solidFill>
                  <a:srgbClr val="0055B8"/>
                </a:solidFill>
              </a:rPr>
              <a:t>Who we are</a:t>
            </a:r>
          </a:p>
        </p:txBody>
      </p:sp>
    </p:spTree>
    <p:extLst>
      <p:ext uri="{BB962C8B-B14F-4D97-AF65-F5344CB8AC3E}">
        <p14:creationId xmlns:p14="http://schemas.microsoft.com/office/powerpoint/2010/main" val="17750971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908381" y="3870922"/>
            <a:ext cx="2002776" cy="923330"/>
          </a:xfrm>
          <a:prstGeom prst="rect">
            <a:avLst/>
          </a:prstGeom>
        </p:spPr>
        <p:txBody>
          <a:bodyPr wrap="square">
            <a:spAutoFit/>
          </a:bodyPr>
          <a:lstStyle/>
          <a:p>
            <a:r>
              <a:rPr lang="en-US" sz="1800" dirty="0">
                <a:solidFill>
                  <a:schemeClr val="tx1">
                    <a:lumMod val="75000"/>
                    <a:lumOff val="25000"/>
                  </a:schemeClr>
                </a:solidFill>
              </a:rPr>
              <a:t>Lots of data is written to </a:t>
            </a:r>
            <a:r>
              <a:rPr lang="en-US" sz="1800" u="sng" dirty="0">
                <a:solidFill>
                  <a:schemeClr val="tx1">
                    <a:lumMod val="75000"/>
                    <a:lumOff val="25000"/>
                  </a:schemeClr>
                </a:solidFill>
              </a:rPr>
              <a:t>remote storage</a:t>
            </a:r>
            <a:r>
              <a:rPr lang="en-US" sz="1800" dirty="0">
                <a:solidFill>
                  <a:schemeClr val="tx1">
                    <a:lumMod val="75000"/>
                    <a:lumOff val="25000"/>
                  </a:schemeClr>
                </a:solidFill>
              </a:rPr>
              <a:t> (/scratch).</a:t>
            </a:r>
          </a:p>
        </p:txBody>
      </p:sp>
      <p:sp>
        <p:nvSpPr>
          <p:cNvPr id="14" name="Title 1"/>
          <p:cNvSpPr>
            <a:spLocks noGrp="1"/>
          </p:cNvSpPr>
          <p:nvPr>
            <p:ph type="ctrTitle"/>
          </p:nvPr>
        </p:nvSpPr>
        <p:spPr>
          <a:xfrm>
            <a:off x="400050" y="342902"/>
            <a:ext cx="7772400" cy="1221494"/>
          </a:xfrm>
        </p:spPr>
        <p:txBody>
          <a:bodyPr anchor="t" anchorCtr="0">
            <a:normAutofit/>
          </a:bodyPr>
          <a:lstStyle/>
          <a:p>
            <a:pPr algn="l"/>
            <a:r>
              <a:rPr lang="en-US" dirty="0">
                <a:solidFill>
                  <a:srgbClr val="0055B8"/>
                </a:solidFill>
              </a:rPr>
              <a:t>Mistral:</a:t>
            </a:r>
            <a:br>
              <a:rPr lang="en-US" dirty="0">
                <a:solidFill>
                  <a:srgbClr val="0055B8"/>
                </a:solidFill>
              </a:rPr>
            </a:br>
            <a:r>
              <a:rPr lang="en-US" dirty="0">
                <a:solidFill>
                  <a:srgbClr val="0055B8"/>
                </a:solidFill>
              </a:rPr>
              <a:t>Solving the noisy </a:t>
            </a:r>
            <a:r>
              <a:rPr lang="en-US" dirty="0" err="1">
                <a:solidFill>
                  <a:srgbClr val="0055B8"/>
                </a:solidFill>
              </a:rPr>
              <a:t>neighbour</a:t>
            </a:r>
            <a:r>
              <a:rPr lang="en-US" dirty="0">
                <a:solidFill>
                  <a:srgbClr val="0055B8"/>
                </a:solidFill>
              </a:rPr>
              <a:t> problem</a:t>
            </a:r>
            <a:endParaRPr lang="en-US" sz="3000" dirty="0">
              <a:solidFill>
                <a:srgbClr val="0055B8"/>
              </a:solidFill>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29216" y="1474436"/>
            <a:ext cx="2190291" cy="4120116"/>
          </a:xfrm>
          <a:prstGeom prst="rect">
            <a:avLst/>
          </a:prstGeom>
        </p:spPr>
      </p:pic>
      <p:cxnSp>
        <p:nvCxnSpPr>
          <p:cNvPr id="13" name="Straight Arrow Connector 12"/>
          <p:cNvCxnSpPr/>
          <p:nvPr/>
        </p:nvCxnSpPr>
        <p:spPr>
          <a:xfrm flipH="1">
            <a:off x="2739758" y="3844271"/>
            <a:ext cx="790118" cy="305505"/>
          </a:xfrm>
          <a:prstGeom prst="straightConnector1">
            <a:avLst/>
          </a:prstGeom>
          <a:ln w="38100">
            <a:solidFill>
              <a:srgbClr val="0055B8"/>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6490400" y="4375535"/>
            <a:ext cx="2056082" cy="923330"/>
          </a:xfrm>
          <a:prstGeom prst="rect">
            <a:avLst/>
          </a:prstGeom>
        </p:spPr>
        <p:txBody>
          <a:bodyPr wrap="square">
            <a:spAutoFit/>
          </a:bodyPr>
          <a:lstStyle/>
          <a:p>
            <a:r>
              <a:rPr lang="en-US" sz="1800" dirty="0">
                <a:solidFill>
                  <a:schemeClr val="tx1">
                    <a:lumMod val="75000"/>
                    <a:lumOff val="25000"/>
                  </a:schemeClr>
                </a:solidFill>
              </a:rPr>
              <a:t>But almost nothing is written to </a:t>
            </a:r>
            <a:r>
              <a:rPr lang="en-US" sz="1800" u="sng" dirty="0">
                <a:solidFill>
                  <a:schemeClr val="tx1">
                    <a:lumMod val="75000"/>
                    <a:lumOff val="25000"/>
                  </a:schemeClr>
                </a:solidFill>
              </a:rPr>
              <a:t>local storage</a:t>
            </a:r>
            <a:r>
              <a:rPr lang="en-US" sz="1800" dirty="0">
                <a:solidFill>
                  <a:schemeClr val="tx1">
                    <a:lumMod val="75000"/>
                    <a:lumOff val="25000"/>
                  </a:schemeClr>
                </a:solidFill>
              </a:rPr>
              <a:t> (/</a:t>
            </a:r>
            <a:r>
              <a:rPr lang="en-US" sz="1800" dirty="0" err="1">
                <a:solidFill>
                  <a:schemeClr val="tx1">
                    <a:lumMod val="75000"/>
                    <a:lumOff val="25000"/>
                  </a:schemeClr>
                </a:solidFill>
              </a:rPr>
              <a:t>tmp</a:t>
            </a:r>
            <a:r>
              <a:rPr lang="en-US" sz="1800" dirty="0">
                <a:solidFill>
                  <a:schemeClr val="tx1">
                    <a:lumMod val="75000"/>
                    <a:lumOff val="25000"/>
                  </a:schemeClr>
                </a:solidFill>
              </a:rPr>
              <a:t>).</a:t>
            </a:r>
          </a:p>
        </p:txBody>
      </p:sp>
      <p:cxnSp>
        <p:nvCxnSpPr>
          <p:cNvPr id="26" name="Straight Arrow Connector 25"/>
          <p:cNvCxnSpPr/>
          <p:nvPr/>
        </p:nvCxnSpPr>
        <p:spPr>
          <a:xfrm flipV="1">
            <a:off x="5819507" y="4885737"/>
            <a:ext cx="610057" cy="439624"/>
          </a:xfrm>
          <a:prstGeom prst="straightConnector1">
            <a:avLst/>
          </a:prstGeom>
          <a:ln w="38100">
            <a:solidFill>
              <a:srgbClr val="0055B8"/>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400051" y="1417359"/>
            <a:ext cx="2857500" cy="1754326"/>
          </a:xfrm>
          <a:prstGeom prst="rect">
            <a:avLst/>
          </a:prstGeom>
        </p:spPr>
        <p:txBody>
          <a:bodyPr wrap="square">
            <a:spAutoFit/>
          </a:bodyPr>
          <a:lstStyle/>
          <a:p>
            <a:r>
              <a:rPr lang="en-US" sz="1800" dirty="0">
                <a:solidFill>
                  <a:schemeClr val="tx1">
                    <a:lumMod val="75000"/>
                    <a:lumOff val="25000"/>
                  </a:schemeClr>
                </a:solidFill>
              </a:rPr>
              <a:t>In a compute cluster it is possible for a small number of jobs to overload the shared file system. </a:t>
            </a:r>
            <a:r>
              <a:rPr lang="en-US" sz="1800" b="1" dirty="0">
                <a:solidFill>
                  <a:schemeClr val="tx1">
                    <a:lumMod val="75000"/>
                    <a:lumOff val="25000"/>
                  </a:schemeClr>
                </a:solidFill>
              </a:rPr>
              <a:t>Example of a rogue job from ARM:</a:t>
            </a:r>
          </a:p>
          <a:p>
            <a:endParaRPr lang="en-US" sz="1800" dirty="0">
              <a:solidFill>
                <a:schemeClr val="tx1">
                  <a:lumMod val="75000"/>
                  <a:lumOff val="25000"/>
                </a:schemeClr>
              </a:solidFill>
            </a:endParaRPr>
          </a:p>
        </p:txBody>
      </p:sp>
    </p:spTree>
    <p:extLst>
      <p:ext uri="{BB962C8B-B14F-4D97-AF65-F5344CB8AC3E}">
        <p14:creationId xmlns:p14="http://schemas.microsoft.com/office/powerpoint/2010/main" val="9015733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p:cNvSpPr>
            <a:spLocks noGrp="1"/>
          </p:cNvSpPr>
          <p:nvPr>
            <p:ph type="ctrTitle"/>
          </p:nvPr>
        </p:nvSpPr>
        <p:spPr>
          <a:xfrm>
            <a:off x="400050" y="342902"/>
            <a:ext cx="7772400" cy="1221494"/>
          </a:xfrm>
        </p:spPr>
        <p:txBody>
          <a:bodyPr anchor="t" anchorCtr="0">
            <a:normAutofit/>
          </a:bodyPr>
          <a:lstStyle/>
          <a:p>
            <a:pPr algn="l"/>
            <a:r>
              <a:rPr lang="en-US" dirty="0">
                <a:solidFill>
                  <a:srgbClr val="0055B8"/>
                </a:solidFill>
              </a:rPr>
              <a:t>Mistral:</a:t>
            </a:r>
            <a:br>
              <a:rPr lang="en-US" dirty="0">
                <a:solidFill>
                  <a:srgbClr val="0055B8"/>
                </a:solidFill>
              </a:rPr>
            </a:br>
            <a:r>
              <a:rPr lang="en-US" dirty="0">
                <a:solidFill>
                  <a:srgbClr val="0055B8"/>
                </a:solidFill>
              </a:rPr>
              <a:t>Protecting you against rogue jobs</a:t>
            </a:r>
            <a:endParaRPr lang="en-US" sz="3000" dirty="0">
              <a:solidFill>
                <a:srgbClr val="0055B8"/>
              </a:solidFill>
            </a:endParaRPr>
          </a:p>
        </p:txBody>
      </p:sp>
      <p:sp>
        <p:nvSpPr>
          <p:cNvPr id="6" name="Rectangle 5"/>
          <p:cNvSpPr/>
          <p:nvPr/>
        </p:nvSpPr>
        <p:spPr>
          <a:xfrm>
            <a:off x="400049" y="1417359"/>
            <a:ext cx="7333791" cy="369332"/>
          </a:xfrm>
          <a:prstGeom prst="rect">
            <a:avLst/>
          </a:prstGeom>
        </p:spPr>
        <p:txBody>
          <a:bodyPr wrap="square">
            <a:spAutoFit/>
          </a:bodyPr>
          <a:lstStyle/>
          <a:p>
            <a:r>
              <a:rPr lang="en-US" sz="1800" dirty="0">
                <a:solidFill>
                  <a:schemeClr val="tx1">
                    <a:lumMod val="85000"/>
                    <a:lumOff val="15000"/>
                  </a:schemeClr>
                </a:solidFill>
              </a:rPr>
              <a:t>Hotspots in your cluster can be caused by different types of I/O:</a:t>
            </a:r>
          </a:p>
        </p:txBody>
      </p:sp>
      <p:sp>
        <p:nvSpPr>
          <p:cNvPr id="2" name="Rectangle 1"/>
          <p:cNvSpPr/>
          <p:nvPr/>
        </p:nvSpPr>
        <p:spPr>
          <a:xfrm>
            <a:off x="525780" y="2057400"/>
            <a:ext cx="2617470" cy="3554730"/>
          </a:xfrm>
          <a:prstGeom prst="rect">
            <a:avLst/>
          </a:prstGeom>
          <a:solidFill>
            <a:schemeClr val="bg1">
              <a:lumMod val="95000"/>
            </a:schemeClr>
          </a:solidFill>
          <a:ln w="25400">
            <a:solidFill>
              <a:srgbClr val="0055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619355" y="2164118"/>
            <a:ext cx="2443885" cy="2862322"/>
          </a:xfrm>
          <a:prstGeom prst="rect">
            <a:avLst/>
          </a:prstGeom>
        </p:spPr>
        <p:txBody>
          <a:bodyPr wrap="square">
            <a:spAutoFit/>
          </a:bodyPr>
          <a:lstStyle/>
          <a:p>
            <a:r>
              <a:rPr lang="en-US" sz="1800" b="1" dirty="0">
                <a:solidFill>
                  <a:schemeClr val="bg2">
                    <a:lumMod val="25000"/>
                  </a:schemeClr>
                </a:solidFill>
              </a:rPr>
              <a:t>Too much data</a:t>
            </a:r>
          </a:p>
          <a:p>
            <a:endParaRPr lang="en-US" sz="1800" dirty="0">
              <a:solidFill>
                <a:schemeClr val="bg2">
                  <a:lumMod val="25000"/>
                </a:schemeClr>
              </a:solidFill>
            </a:endParaRPr>
          </a:p>
          <a:p>
            <a:r>
              <a:rPr lang="en-US" sz="1800" dirty="0">
                <a:solidFill>
                  <a:schemeClr val="bg2">
                    <a:lumMod val="25000"/>
                  </a:schemeClr>
                </a:solidFill>
              </a:rPr>
              <a:t>A user accidentally</a:t>
            </a:r>
          </a:p>
          <a:p>
            <a:r>
              <a:rPr lang="en-US" sz="1800" dirty="0">
                <a:solidFill>
                  <a:schemeClr val="bg2">
                    <a:lumMod val="25000"/>
                  </a:schemeClr>
                </a:solidFill>
              </a:rPr>
              <a:t>submitted 1,000 jobs with the debug flag left on.</a:t>
            </a:r>
          </a:p>
          <a:p>
            <a:endParaRPr lang="en-US" sz="1800" dirty="0">
              <a:solidFill>
                <a:schemeClr val="bg2">
                  <a:lumMod val="25000"/>
                </a:schemeClr>
              </a:solidFill>
            </a:endParaRPr>
          </a:p>
          <a:p>
            <a:r>
              <a:rPr lang="en-US" sz="1800" dirty="0">
                <a:solidFill>
                  <a:schemeClr val="bg2">
                    <a:lumMod val="25000"/>
                  </a:schemeClr>
                </a:solidFill>
              </a:rPr>
              <a:t>They generated too</a:t>
            </a:r>
          </a:p>
          <a:p>
            <a:r>
              <a:rPr lang="en-US" sz="1800" dirty="0">
                <a:solidFill>
                  <a:schemeClr val="bg2">
                    <a:lumMod val="25000"/>
                  </a:schemeClr>
                </a:solidFill>
              </a:rPr>
              <a:t>much data and crashed</a:t>
            </a:r>
          </a:p>
          <a:p>
            <a:r>
              <a:rPr lang="en-US" sz="1800" dirty="0">
                <a:solidFill>
                  <a:schemeClr val="bg2">
                    <a:lumMod val="25000"/>
                  </a:schemeClr>
                </a:solidFill>
              </a:rPr>
              <a:t>the file system.</a:t>
            </a:r>
          </a:p>
        </p:txBody>
      </p:sp>
      <p:sp>
        <p:nvSpPr>
          <p:cNvPr id="9" name="Rectangle 8"/>
          <p:cNvSpPr/>
          <p:nvPr/>
        </p:nvSpPr>
        <p:spPr>
          <a:xfrm>
            <a:off x="3307080" y="2057400"/>
            <a:ext cx="2617470" cy="3554730"/>
          </a:xfrm>
          <a:prstGeom prst="rect">
            <a:avLst/>
          </a:prstGeom>
          <a:solidFill>
            <a:schemeClr val="bg1">
              <a:lumMod val="95000"/>
            </a:schemeClr>
          </a:solidFill>
          <a:ln w="25400">
            <a:solidFill>
              <a:srgbClr val="0055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3400655" y="2164118"/>
            <a:ext cx="2443885" cy="3416320"/>
          </a:xfrm>
          <a:prstGeom prst="rect">
            <a:avLst/>
          </a:prstGeom>
        </p:spPr>
        <p:txBody>
          <a:bodyPr wrap="square">
            <a:spAutoFit/>
          </a:bodyPr>
          <a:lstStyle/>
          <a:p>
            <a:r>
              <a:rPr lang="en-US" sz="1800" b="1" dirty="0"/>
              <a:t>Millions of meta data</a:t>
            </a:r>
          </a:p>
          <a:p>
            <a:r>
              <a:rPr lang="en-US" sz="1800" b="1" dirty="0"/>
              <a:t>operations</a:t>
            </a:r>
          </a:p>
          <a:p>
            <a:endParaRPr lang="en-US" sz="1800" dirty="0"/>
          </a:p>
          <a:p>
            <a:r>
              <a:rPr lang="en-US" sz="1800" dirty="0">
                <a:latin typeface="Calibri" panose="020F0502020204030204" pitchFamily="34" charset="0"/>
                <a:ea typeface="Courier New" charset="0"/>
                <a:cs typeface="Calibri" panose="020F0502020204030204" pitchFamily="34" charset="0"/>
              </a:rPr>
              <a:t>One user wrote:</a:t>
            </a:r>
          </a:p>
          <a:p>
            <a:r>
              <a:rPr lang="fr-FR" sz="1800" dirty="0">
                <a:latin typeface="Courier New" charset="0"/>
                <a:ea typeface="Courier New" charset="0"/>
                <a:cs typeface="Courier New" charset="0"/>
              </a:rPr>
              <a:t>for (…) {</a:t>
            </a:r>
          </a:p>
          <a:p>
            <a:r>
              <a:rPr lang="fr-FR" sz="1800" dirty="0">
                <a:latin typeface="Courier New" charset="0"/>
                <a:ea typeface="Courier New" charset="0"/>
                <a:cs typeface="Courier New" charset="0"/>
              </a:rPr>
              <a:t>	open()</a:t>
            </a:r>
          </a:p>
          <a:p>
            <a:r>
              <a:rPr lang="fr-FR" sz="1800" dirty="0">
                <a:latin typeface="Courier New" charset="0"/>
                <a:ea typeface="Courier New" charset="0"/>
                <a:cs typeface="Courier New" charset="0"/>
              </a:rPr>
              <a:t>	</a:t>
            </a:r>
            <a:r>
              <a:rPr lang="fr-FR" sz="1800" dirty="0" err="1">
                <a:latin typeface="Courier New" charset="0"/>
                <a:ea typeface="Courier New" charset="0"/>
                <a:cs typeface="Courier New" charset="0"/>
              </a:rPr>
              <a:t>write</a:t>
            </a:r>
            <a:r>
              <a:rPr lang="fr-FR" sz="1800" dirty="0">
                <a:latin typeface="Courier New" charset="0"/>
                <a:ea typeface="Courier New" charset="0"/>
                <a:cs typeface="Courier New" charset="0"/>
              </a:rPr>
              <a:t>()</a:t>
            </a:r>
          </a:p>
          <a:p>
            <a:r>
              <a:rPr lang="fr-FR" sz="1800" dirty="0">
                <a:latin typeface="Courier New" charset="0"/>
                <a:ea typeface="Courier New" charset="0"/>
                <a:cs typeface="Courier New" charset="0"/>
              </a:rPr>
              <a:t>	close()</a:t>
            </a:r>
          </a:p>
          <a:p>
            <a:r>
              <a:rPr lang="fr-FR" sz="1800" dirty="0">
                <a:latin typeface="Courier New" charset="0"/>
                <a:ea typeface="Courier New" charset="0"/>
                <a:cs typeface="Courier New" charset="0"/>
              </a:rPr>
              <a:t>}</a:t>
            </a:r>
          </a:p>
          <a:p>
            <a:endParaRPr lang="fr-FR" sz="1800" dirty="0"/>
          </a:p>
          <a:p>
            <a:r>
              <a:rPr lang="fr-FR" sz="1800" dirty="0"/>
              <a:t>This </a:t>
            </a:r>
            <a:r>
              <a:rPr lang="fr-FR" sz="1800" dirty="0" err="1"/>
              <a:t>crashed</a:t>
            </a:r>
            <a:r>
              <a:rPr lang="fr-FR" sz="1800" dirty="0"/>
              <a:t> the </a:t>
            </a:r>
            <a:r>
              <a:rPr lang="fr-FR" sz="1800" dirty="0" err="1"/>
              <a:t>meta</a:t>
            </a:r>
            <a:endParaRPr lang="fr-FR" sz="1800" dirty="0"/>
          </a:p>
          <a:p>
            <a:r>
              <a:rPr lang="fr-FR" sz="1800" dirty="0"/>
              <a:t>data server.</a:t>
            </a:r>
            <a:endParaRPr lang="en-US" sz="1800" dirty="0">
              <a:solidFill>
                <a:schemeClr val="bg2">
                  <a:lumMod val="25000"/>
                </a:schemeClr>
              </a:solidFill>
            </a:endParaRPr>
          </a:p>
        </p:txBody>
      </p:sp>
      <p:sp>
        <p:nvSpPr>
          <p:cNvPr id="11" name="Rectangle 10"/>
          <p:cNvSpPr/>
          <p:nvPr/>
        </p:nvSpPr>
        <p:spPr>
          <a:xfrm>
            <a:off x="6094325" y="2057400"/>
            <a:ext cx="2617470" cy="3554730"/>
          </a:xfrm>
          <a:prstGeom prst="rect">
            <a:avLst/>
          </a:prstGeom>
          <a:solidFill>
            <a:schemeClr val="bg1">
              <a:lumMod val="95000"/>
            </a:schemeClr>
          </a:solidFill>
          <a:ln w="25400">
            <a:solidFill>
              <a:srgbClr val="0055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6187900" y="2164118"/>
            <a:ext cx="2443885" cy="2862322"/>
          </a:xfrm>
          <a:prstGeom prst="rect">
            <a:avLst/>
          </a:prstGeom>
        </p:spPr>
        <p:txBody>
          <a:bodyPr wrap="square">
            <a:spAutoFit/>
          </a:bodyPr>
          <a:lstStyle/>
          <a:p>
            <a:r>
              <a:rPr lang="en-US" sz="1800" b="1" dirty="0"/>
              <a:t>Too many small files</a:t>
            </a:r>
          </a:p>
          <a:p>
            <a:endParaRPr lang="en-US" sz="1800" dirty="0"/>
          </a:p>
          <a:p>
            <a:r>
              <a:rPr lang="en-US" sz="1800" dirty="0"/>
              <a:t>One user accidentally</a:t>
            </a:r>
          </a:p>
          <a:p>
            <a:r>
              <a:rPr lang="en-US" sz="1800" dirty="0"/>
              <a:t>created a million zero-length files.</a:t>
            </a:r>
          </a:p>
          <a:p>
            <a:endParaRPr lang="en-US" sz="1800" dirty="0"/>
          </a:p>
          <a:p>
            <a:r>
              <a:rPr lang="en-US" sz="1800" dirty="0"/>
              <a:t>The file system crashed</a:t>
            </a:r>
          </a:p>
          <a:p>
            <a:r>
              <a:rPr lang="en-US" sz="1800" dirty="0"/>
              <a:t>when they were created</a:t>
            </a:r>
          </a:p>
          <a:p>
            <a:r>
              <a:rPr lang="en-US" sz="1800" dirty="0"/>
              <a:t>and then again when</a:t>
            </a:r>
          </a:p>
          <a:p>
            <a:r>
              <a:rPr lang="en-US" sz="1800" dirty="0"/>
              <a:t>they were deleted.</a:t>
            </a:r>
            <a:endParaRPr lang="en-US" sz="1800" dirty="0">
              <a:solidFill>
                <a:schemeClr val="bg2">
                  <a:lumMod val="25000"/>
                </a:schemeClr>
              </a:solidFill>
            </a:endParaRPr>
          </a:p>
        </p:txBody>
      </p:sp>
    </p:spTree>
    <p:extLst>
      <p:ext uri="{BB962C8B-B14F-4D97-AF65-F5344CB8AC3E}">
        <p14:creationId xmlns:p14="http://schemas.microsoft.com/office/powerpoint/2010/main" val="11267543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solidFill>
            <a:srgbClr val="0055B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00050" y="342901"/>
            <a:ext cx="7772400" cy="1373187"/>
          </a:xfrm>
        </p:spPr>
        <p:txBody>
          <a:bodyPr anchor="t" anchorCtr="0">
            <a:normAutofit/>
          </a:bodyPr>
          <a:lstStyle/>
          <a:p>
            <a:pPr algn="l"/>
            <a:r>
              <a:rPr lang="en-US" sz="3000" dirty="0">
                <a:solidFill>
                  <a:schemeClr val="bg1"/>
                </a:solidFill>
                <a:latin typeface="+mn-lt"/>
              </a:rPr>
              <a:t>Mistral</a:t>
            </a:r>
          </a:p>
        </p:txBody>
      </p:sp>
      <p:sp>
        <p:nvSpPr>
          <p:cNvPr id="7" name="Subtitle 2"/>
          <p:cNvSpPr txBox="1">
            <a:spLocks/>
          </p:cNvSpPr>
          <p:nvPr/>
        </p:nvSpPr>
        <p:spPr>
          <a:xfrm>
            <a:off x="1046602" y="6298881"/>
            <a:ext cx="7410450" cy="476493"/>
          </a:xfrm>
          <a:prstGeom prst="rect">
            <a:avLst/>
          </a:prstGeom>
        </p:spPr>
        <p:txBody>
          <a:bodyPr vert="horz" lIns="91440" tIns="45720" rIns="91440" bIns="45720" rtlCol="0">
            <a:normAutofit fontScale="8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20000"/>
              </a:lnSpc>
              <a:spcBef>
                <a:spcPts val="0"/>
              </a:spcBef>
            </a:pPr>
            <a:r>
              <a:rPr lang="en-GB" sz="1400" dirty="0">
                <a:solidFill>
                  <a:schemeClr val="bg1"/>
                </a:solidFill>
              </a:rPr>
              <a:t>Mistral: wide-scale I/O profiling and load balancing for shared storage</a:t>
            </a:r>
            <a:br>
              <a:rPr lang="en-US" sz="1400" dirty="0">
                <a:solidFill>
                  <a:schemeClr val="bg1"/>
                </a:solidFill>
              </a:rPr>
            </a:br>
            <a:r>
              <a:rPr lang="en-US" sz="1400" dirty="0" err="1">
                <a:solidFill>
                  <a:schemeClr val="bg1"/>
                </a:solidFill>
              </a:rPr>
              <a:t>www.ellexus.com</a:t>
            </a:r>
            <a:endParaRPr lang="en-US" sz="1400" dirty="0">
              <a:solidFill>
                <a:schemeClr val="bg1"/>
              </a:solidFill>
            </a:endParaRPr>
          </a:p>
        </p:txBody>
      </p:sp>
      <p:pic>
        <p:nvPicPr>
          <p:cNvPr id="12" name="Picture 11"/>
          <p:cNvPicPr>
            <a:picLocks noChangeAspect="1"/>
          </p:cNvPicPr>
          <p:nvPr/>
        </p:nvPicPr>
        <p:blipFill rotWithShape="1">
          <a:blip r:embed="rId3">
            <a:extLst>
              <a:ext uri="{28A0092B-C50C-407E-A947-70E740481C1C}">
                <a14:useLocalDpi xmlns:a14="http://schemas.microsoft.com/office/drawing/2010/main" val="0"/>
              </a:ext>
            </a:extLst>
          </a:blip>
          <a:srcRect r="68998"/>
          <a:stretch/>
        </p:blipFill>
        <p:spPr>
          <a:xfrm>
            <a:off x="269558" y="6084316"/>
            <a:ext cx="846703" cy="798877"/>
          </a:xfrm>
          <a:prstGeom prst="rect">
            <a:avLst/>
          </a:prstGeom>
        </p:spPr>
      </p:pic>
      <p:sp>
        <p:nvSpPr>
          <p:cNvPr id="6" name="Rectangle 5"/>
          <p:cNvSpPr/>
          <p:nvPr/>
        </p:nvSpPr>
        <p:spPr>
          <a:xfrm>
            <a:off x="400049" y="1417359"/>
            <a:ext cx="8264980" cy="3785652"/>
          </a:xfrm>
          <a:prstGeom prst="rect">
            <a:avLst/>
          </a:prstGeom>
        </p:spPr>
        <p:txBody>
          <a:bodyPr wrap="square">
            <a:spAutoFit/>
          </a:bodyPr>
          <a:lstStyle/>
          <a:p>
            <a:r>
              <a:rPr lang="en-US" sz="3000" b="1" dirty="0">
                <a:solidFill>
                  <a:schemeClr val="bg1"/>
                </a:solidFill>
              </a:rPr>
              <a:t>Protect </a:t>
            </a:r>
            <a:r>
              <a:rPr lang="en-US" sz="3000" dirty="0">
                <a:solidFill>
                  <a:schemeClr val="bg1"/>
                </a:solidFill>
              </a:rPr>
              <a:t>your storage from bad I/O patterns and rogue jobs.</a:t>
            </a:r>
          </a:p>
          <a:p>
            <a:endParaRPr lang="en-US" sz="3000" dirty="0">
              <a:solidFill>
                <a:schemeClr val="bg1"/>
              </a:solidFill>
            </a:endParaRPr>
          </a:p>
          <a:p>
            <a:r>
              <a:rPr lang="en-US" sz="3000" dirty="0">
                <a:solidFill>
                  <a:schemeClr val="bg1"/>
                </a:solidFill>
              </a:rPr>
              <a:t>Load </a:t>
            </a:r>
            <a:r>
              <a:rPr lang="en-US" sz="3000" b="1" dirty="0">
                <a:solidFill>
                  <a:schemeClr val="bg1"/>
                </a:solidFill>
              </a:rPr>
              <a:t>balance </a:t>
            </a:r>
            <a:r>
              <a:rPr lang="en-US" sz="3000" dirty="0">
                <a:solidFill>
                  <a:schemeClr val="bg1"/>
                </a:solidFill>
              </a:rPr>
              <a:t>your storage for good quality of service.</a:t>
            </a:r>
          </a:p>
          <a:p>
            <a:endParaRPr lang="en-US" sz="3000" dirty="0">
              <a:solidFill>
                <a:schemeClr val="bg1"/>
              </a:solidFill>
            </a:endParaRPr>
          </a:p>
          <a:p>
            <a:r>
              <a:rPr lang="en-US" sz="3000" b="1" dirty="0" err="1">
                <a:solidFill>
                  <a:schemeClr val="bg1"/>
                </a:solidFill>
              </a:rPr>
              <a:t>Optimise</a:t>
            </a:r>
            <a:r>
              <a:rPr lang="en-US" sz="3000" b="1" dirty="0">
                <a:solidFill>
                  <a:schemeClr val="bg1"/>
                </a:solidFill>
              </a:rPr>
              <a:t> </a:t>
            </a:r>
            <a:r>
              <a:rPr lang="en-US" sz="3000" dirty="0">
                <a:solidFill>
                  <a:schemeClr val="bg1"/>
                </a:solidFill>
              </a:rPr>
              <a:t>your applications for the storage and your infrastructure for your jobs.</a:t>
            </a:r>
          </a:p>
        </p:txBody>
      </p:sp>
    </p:spTree>
    <p:extLst>
      <p:ext uri="{BB962C8B-B14F-4D97-AF65-F5344CB8AC3E}">
        <p14:creationId xmlns:p14="http://schemas.microsoft.com/office/powerpoint/2010/main" val="18593318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p:cNvSpPr>
            <a:spLocks noGrp="1"/>
          </p:cNvSpPr>
          <p:nvPr>
            <p:ph type="ctrTitle"/>
          </p:nvPr>
        </p:nvSpPr>
        <p:spPr>
          <a:xfrm>
            <a:off x="400050" y="342902"/>
            <a:ext cx="7772400" cy="1221494"/>
          </a:xfrm>
        </p:spPr>
        <p:txBody>
          <a:bodyPr anchor="t" anchorCtr="0">
            <a:normAutofit/>
          </a:bodyPr>
          <a:lstStyle/>
          <a:p>
            <a:pPr algn="l"/>
            <a:r>
              <a:rPr lang="en-US" dirty="0">
                <a:solidFill>
                  <a:srgbClr val="0055B8"/>
                </a:solidFill>
              </a:rPr>
              <a:t>Mistral:</a:t>
            </a:r>
            <a:br>
              <a:rPr lang="en-US" dirty="0">
                <a:solidFill>
                  <a:srgbClr val="0055B8"/>
                </a:solidFill>
              </a:rPr>
            </a:br>
            <a:r>
              <a:rPr lang="en-US" dirty="0">
                <a:solidFill>
                  <a:srgbClr val="0055B8"/>
                </a:solidFill>
              </a:rPr>
              <a:t>How does it work?</a:t>
            </a:r>
            <a:endParaRPr lang="en-US" sz="3000" dirty="0">
              <a:solidFill>
                <a:srgbClr val="0055B8"/>
              </a:solidFill>
            </a:endParaRPr>
          </a:p>
        </p:txBody>
      </p:sp>
      <p:sp>
        <p:nvSpPr>
          <p:cNvPr id="12" name="Rectangle 11"/>
          <p:cNvSpPr/>
          <p:nvPr/>
        </p:nvSpPr>
        <p:spPr>
          <a:xfrm>
            <a:off x="4608522" y="1417359"/>
            <a:ext cx="3745290" cy="2862322"/>
          </a:xfrm>
          <a:prstGeom prst="rect">
            <a:avLst/>
          </a:prstGeom>
        </p:spPr>
        <p:txBody>
          <a:bodyPr wrap="square">
            <a:spAutoFit/>
          </a:bodyPr>
          <a:lstStyle/>
          <a:p>
            <a:r>
              <a:rPr lang="en-US" sz="1800" dirty="0"/>
              <a:t>Mistral sits at the application level.</a:t>
            </a:r>
          </a:p>
          <a:p>
            <a:endParaRPr lang="en-US" sz="1800" dirty="0"/>
          </a:p>
          <a:p>
            <a:r>
              <a:rPr lang="en-US" sz="1800" dirty="0"/>
              <a:t>The technology wraps every job and intercepts or controls all I/O calls.</a:t>
            </a:r>
          </a:p>
          <a:p>
            <a:endParaRPr lang="en-US" sz="1800" dirty="0"/>
          </a:p>
          <a:p>
            <a:r>
              <a:rPr lang="en-US" sz="1800" dirty="0"/>
              <a:t>Mistral is launched with the job directly or via the scheduler. This can be invisible to users.</a:t>
            </a:r>
          </a:p>
          <a:p>
            <a:endParaRPr lang="en-US" sz="1800" dirty="0">
              <a:latin typeface="Courier New" charset="0"/>
              <a:ea typeface="Courier New" charset="0"/>
              <a:cs typeface="Courier New" charset="0"/>
            </a:endParaRPr>
          </a:p>
          <a:p>
            <a:r>
              <a:rPr lang="en-US" sz="1800" dirty="0">
                <a:latin typeface="Courier New" charset="0"/>
                <a:ea typeface="Courier New" charset="0"/>
                <a:cs typeface="Courier New" charset="0"/>
              </a:rPr>
              <a:t>&gt; mistral </a:t>
            </a:r>
            <a:r>
              <a:rPr lang="en-US" sz="1800" dirty="0" err="1">
                <a:latin typeface="Courier New" charset="0"/>
                <a:ea typeface="Courier New" charset="0"/>
                <a:cs typeface="Courier New" charset="0"/>
              </a:rPr>
              <a:t>mycommand.sh</a:t>
            </a:r>
            <a:endParaRPr lang="en-US" sz="1800" dirty="0">
              <a:solidFill>
                <a:schemeClr val="tx1">
                  <a:lumMod val="75000"/>
                  <a:lumOff val="25000"/>
                </a:schemeClr>
              </a:solidFill>
              <a:latin typeface="Courier New" charset="0"/>
              <a:ea typeface="Courier New" charset="0"/>
              <a:cs typeface="Courier New" charset="0"/>
            </a:endParaRPr>
          </a:p>
        </p:txBody>
      </p:sp>
      <p:sp>
        <p:nvSpPr>
          <p:cNvPr id="2" name="Cloud 1"/>
          <p:cNvSpPr/>
          <p:nvPr/>
        </p:nvSpPr>
        <p:spPr>
          <a:xfrm>
            <a:off x="155885" y="2671105"/>
            <a:ext cx="4198958" cy="1656069"/>
          </a:xfrm>
          <a:prstGeom prst="cloud">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6" name="Straight Arrow Connector 65"/>
          <p:cNvCxnSpPr/>
          <p:nvPr/>
        </p:nvCxnSpPr>
        <p:spPr>
          <a:xfrm rot="5400000" flipH="1">
            <a:off x="3237423" y="2508161"/>
            <a:ext cx="587460" cy="0"/>
          </a:xfrm>
          <a:prstGeom prst="straightConnector1">
            <a:avLst/>
          </a:prstGeom>
          <a:ln w="25400">
            <a:solidFill>
              <a:srgbClr val="0055B8"/>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68" name="Rectangle 67"/>
          <p:cNvSpPr/>
          <p:nvPr/>
        </p:nvSpPr>
        <p:spPr>
          <a:xfrm>
            <a:off x="3053279" y="1557612"/>
            <a:ext cx="744004" cy="887674"/>
          </a:xfrm>
          <a:prstGeom prst="rect">
            <a:avLst/>
          </a:prstGeom>
          <a:solidFill>
            <a:srgbClr val="0055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Rectangle 68"/>
          <p:cNvSpPr/>
          <p:nvPr/>
        </p:nvSpPr>
        <p:spPr>
          <a:xfrm>
            <a:off x="3083249" y="1881660"/>
            <a:ext cx="685406" cy="5306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TextBox 69"/>
          <p:cNvSpPr txBox="1"/>
          <p:nvPr/>
        </p:nvSpPr>
        <p:spPr>
          <a:xfrm>
            <a:off x="3046361" y="1986716"/>
            <a:ext cx="750922" cy="457295"/>
          </a:xfrm>
          <a:prstGeom prst="rect">
            <a:avLst/>
          </a:prstGeom>
          <a:noFill/>
        </p:spPr>
        <p:txBody>
          <a:bodyPr wrap="square" rtlCol="0">
            <a:spAutoFit/>
          </a:bodyPr>
          <a:lstStyle/>
          <a:p>
            <a:pPr algn="ctr"/>
            <a:r>
              <a:rPr lang="en-US" sz="1400" dirty="0">
                <a:solidFill>
                  <a:schemeClr val="bg2">
                    <a:lumMod val="25000"/>
                  </a:schemeClr>
                </a:solidFill>
              </a:rPr>
              <a:t>Job</a:t>
            </a:r>
          </a:p>
        </p:txBody>
      </p:sp>
      <p:cxnSp>
        <p:nvCxnSpPr>
          <p:cNvPr id="79" name="Straight Arrow Connector 78"/>
          <p:cNvCxnSpPr/>
          <p:nvPr/>
        </p:nvCxnSpPr>
        <p:spPr>
          <a:xfrm>
            <a:off x="3349791" y="2440865"/>
            <a:ext cx="0" cy="361023"/>
          </a:xfrm>
          <a:prstGeom prst="straightConnector1">
            <a:avLst/>
          </a:prstGeom>
          <a:ln w="25400">
            <a:solidFill>
              <a:srgbClr val="0055B8"/>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105" name="Straight Arrow Connector 104"/>
          <p:cNvCxnSpPr/>
          <p:nvPr/>
        </p:nvCxnSpPr>
        <p:spPr>
          <a:xfrm rot="5400000" flipH="1">
            <a:off x="2390269" y="2507540"/>
            <a:ext cx="587460" cy="0"/>
          </a:xfrm>
          <a:prstGeom prst="straightConnector1">
            <a:avLst/>
          </a:prstGeom>
          <a:ln w="25400">
            <a:solidFill>
              <a:srgbClr val="0055B8"/>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108" name="Rectangle 107"/>
          <p:cNvSpPr/>
          <p:nvPr/>
        </p:nvSpPr>
        <p:spPr>
          <a:xfrm>
            <a:off x="2206125" y="1556991"/>
            <a:ext cx="744004" cy="887674"/>
          </a:xfrm>
          <a:prstGeom prst="rect">
            <a:avLst/>
          </a:prstGeom>
          <a:solidFill>
            <a:srgbClr val="0055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36095" y="1881039"/>
            <a:ext cx="685406" cy="5306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0" name="TextBox 109"/>
          <p:cNvSpPr txBox="1"/>
          <p:nvPr/>
        </p:nvSpPr>
        <p:spPr>
          <a:xfrm>
            <a:off x="2199207" y="1986095"/>
            <a:ext cx="750922" cy="457295"/>
          </a:xfrm>
          <a:prstGeom prst="rect">
            <a:avLst/>
          </a:prstGeom>
          <a:noFill/>
        </p:spPr>
        <p:txBody>
          <a:bodyPr wrap="square" rtlCol="0">
            <a:spAutoFit/>
          </a:bodyPr>
          <a:lstStyle/>
          <a:p>
            <a:pPr algn="ctr"/>
            <a:r>
              <a:rPr lang="en-US" sz="1400" dirty="0">
                <a:solidFill>
                  <a:schemeClr val="bg2">
                    <a:lumMod val="25000"/>
                  </a:schemeClr>
                </a:solidFill>
              </a:rPr>
              <a:t>Job</a:t>
            </a:r>
          </a:p>
        </p:txBody>
      </p:sp>
      <p:cxnSp>
        <p:nvCxnSpPr>
          <p:cNvPr id="107" name="Straight Arrow Connector 106"/>
          <p:cNvCxnSpPr/>
          <p:nvPr/>
        </p:nvCxnSpPr>
        <p:spPr>
          <a:xfrm>
            <a:off x="2502637" y="2440244"/>
            <a:ext cx="0" cy="361023"/>
          </a:xfrm>
          <a:prstGeom prst="straightConnector1">
            <a:avLst/>
          </a:prstGeom>
          <a:ln w="25400">
            <a:solidFill>
              <a:srgbClr val="0055B8"/>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113" name="Straight Arrow Connector 112"/>
          <p:cNvCxnSpPr/>
          <p:nvPr/>
        </p:nvCxnSpPr>
        <p:spPr>
          <a:xfrm rot="5400000" flipH="1">
            <a:off x="1548060" y="2507540"/>
            <a:ext cx="587460" cy="0"/>
          </a:xfrm>
          <a:prstGeom prst="straightConnector1">
            <a:avLst/>
          </a:prstGeom>
          <a:ln w="25400">
            <a:solidFill>
              <a:srgbClr val="0055B8"/>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116" name="Rectangle 115"/>
          <p:cNvSpPr/>
          <p:nvPr/>
        </p:nvSpPr>
        <p:spPr>
          <a:xfrm>
            <a:off x="1363916" y="1556991"/>
            <a:ext cx="744004" cy="887674"/>
          </a:xfrm>
          <a:prstGeom prst="rect">
            <a:avLst/>
          </a:prstGeom>
          <a:solidFill>
            <a:srgbClr val="0055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116"/>
          <p:cNvSpPr/>
          <p:nvPr/>
        </p:nvSpPr>
        <p:spPr>
          <a:xfrm>
            <a:off x="1393886" y="1881039"/>
            <a:ext cx="685406" cy="5306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8" name="TextBox 117"/>
          <p:cNvSpPr txBox="1"/>
          <p:nvPr/>
        </p:nvSpPr>
        <p:spPr>
          <a:xfrm>
            <a:off x="1356998" y="1986095"/>
            <a:ext cx="750922" cy="457295"/>
          </a:xfrm>
          <a:prstGeom prst="rect">
            <a:avLst/>
          </a:prstGeom>
          <a:noFill/>
        </p:spPr>
        <p:txBody>
          <a:bodyPr wrap="square" rtlCol="0">
            <a:spAutoFit/>
          </a:bodyPr>
          <a:lstStyle/>
          <a:p>
            <a:pPr algn="ctr"/>
            <a:r>
              <a:rPr lang="en-US" sz="1400" dirty="0">
                <a:solidFill>
                  <a:schemeClr val="bg2">
                    <a:lumMod val="25000"/>
                  </a:schemeClr>
                </a:solidFill>
              </a:rPr>
              <a:t>Job</a:t>
            </a:r>
          </a:p>
        </p:txBody>
      </p:sp>
      <p:cxnSp>
        <p:nvCxnSpPr>
          <p:cNvPr id="115" name="Straight Arrow Connector 114"/>
          <p:cNvCxnSpPr/>
          <p:nvPr/>
        </p:nvCxnSpPr>
        <p:spPr>
          <a:xfrm>
            <a:off x="1660428" y="2440244"/>
            <a:ext cx="0" cy="361023"/>
          </a:xfrm>
          <a:prstGeom prst="straightConnector1">
            <a:avLst/>
          </a:prstGeom>
          <a:ln w="25400">
            <a:solidFill>
              <a:srgbClr val="0055B8"/>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121" name="Straight Arrow Connector 120"/>
          <p:cNvCxnSpPr/>
          <p:nvPr/>
        </p:nvCxnSpPr>
        <p:spPr>
          <a:xfrm rot="5400000" flipH="1">
            <a:off x="708193" y="2507540"/>
            <a:ext cx="587460" cy="0"/>
          </a:xfrm>
          <a:prstGeom prst="straightConnector1">
            <a:avLst/>
          </a:prstGeom>
          <a:ln w="25400">
            <a:solidFill>
              <a:srgbClr val="0055B8"/>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124" name="Rectangle 123"/>
          <p:cNvSpPr/>
          <p:nvPr/>
        </p:nvSpPr>
        <p:spPr>
          <a:xfrm>
            <a:off x="524049" y="1556991"/>
            <a:ext cx="744004" cy="887674"/>
          </a:xfrm>
          <a:prstGeom prst="rect">
            <a:avLst/>
          </a:prstGeom>
          <a:solidFill>
            <a:srgbClr val="0055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5" name="Rectangle 124"/>
          <p:cNvSpPr/>
          <p:nvPr/>
        </p:nvSpPr>
        <p:spPr>
          <a:xfrm>
            <a:off x="554019" y="1881039"/>
            <a:ext cx="685406" cy="5306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6" name="TextBox 125"/>
          <p:cNvSpPr txBox="1"/>
          <p:nvPr/>
        </p:nvSpPr>
        <p:spPr>
          <a:xfrm>
            <a:off x="517131" y="1986095"/>
            <a:ext cx="750922" cy="457295"/>
          </a:xfrm>
          <a:prstGeom prst="rect">
            <a:avLst/>
          </a:prstGeom>
          <a:noFill/>
        </p:spPr>
        <p:txBody>
          <a:bodyPr wrap="square" rtlCol="0">
            <a:spAutoFit/>
          </a:bodyPr>
          <a:lstStyle/>
          <a:p>
            <a:pPr algn="ctr"/>
            <a:r>
              <a:rPr lang="en-US" sz="1400" dirty="0">
                <a:solidFill>
                  <a:schemeClr val="bg2">
                    <a:lumMod val="25000"/>
                  </a:schemeClr>
                </a:solidFill>
              </a:rPr>
              <a:t>Job</a:t>
            </a:r>
          </a:p>
        </p:txBody>
      </p:sp>
      <p:cxnSp>
        <p:nvCxnSpPr>
          <p:cNvPr id="123" name="Straight Arrow Connector 122"/>
          <p:cNvCxnSpPr/>
          <p:nvPr/>
        </p:nvCxnSpPr>
        <p:spPr>
          <a:xfrm>
            <a:off x="820561" y="2440244"/>
            <a:ext cx="0" cy="361023"/>
          </a:xfrm>
          <a:prstGeom prst="straightConnector1">
            <a:avLst/>
          </a:prstGeom>
          <a:ln w="25400">
            <a:solidFill>
              <a:srgbClr val="0055B8"/>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568130" y="1555716"/>
            <a:ext cx="671721" cy="300082"/>
          </a:xfrm>
          <a:prstGeom prst="rect">
            <a:avLst/>
          </a:prstGeom>
          <a:noFill/>
        </p:spPr>
        <p:txBody>
          <a:bodyPr wrap="square" rtlCol="0">
            <a:spAutoFit/>
          </a:bodyPr>
          <a:lstStyle/>
          <a:p>
            <a:r>
              <a:rPr lang="en-GB" dirty="0">
                <a:solidFill>
                  <a:schemeClr val="bg1"/>
                </a:solidFill>
              </a:rPr>
              <a:t>Mistral</a:t>
            </a:r>
          </a:p>
        </p:txBody>
      </p:sp>
      <p:sp>
        <p:nvSpPr>
          <p:cNvPr id="34" name="TextBox 33"/>
          <p:cNvSpPr txBox="1"/>
          <p:nvPr/>
        </p:nvSpPr>
        <p:spPr>
          <a:xfrm>
            <a:off x="1415329" y="1555716"/>
            <a:ext cx="671721" cy="300082"/>
          </a:xfrm>
          <a:prstGeom prst="rect">
            <a:avLst/>
          </a:prstGeom>
          <a:noFill/>
        </p:spPr>
        <p:txBody>
          <a:bodyPr wrap="square" rtlCol="0">
            <a:spAutoFit/>
          </a:bodyPr>
          <a:lstStyle/>
          <a:p>
            <a:r>
              <a:rPr lang="en-GB" dirty="0">
                <a:solidFill>
                  <a:schemeClr val="bg1"/>
                </a:solidFill>
              </a:rPr>
              <a:t>Mistral</a:t>
            </a:r>
          </a:p>
        </p:txBody>
      </p:sp>
      <p:sp>
        <p:nvSpPr>
          <p:cNvPr id="35" name="TextBox 34"/>
          <p:cNvSpPr txBox="1"/>
          <p:nvPr/>
        </p:nvSpPr>
        <p:spPr>
          <a:xfrm>
            <a:off x="2229421" y="1555716"/>
            <a:ext cx="671721" cy="300082"/>
          </a:xfrm>
          <a:prstGeom prst="rect">
            <a:avLst/>
          </a:prstGeom>
          <a:noFill/>
        </p:spPr>
        <p:txBody>
          <a:bodyPr wrap="square" rtlCol="0">
            <a:spAutoFit/>
          </a:bodyPr>
          <a:lstStyle/>
          <a:p>
            <a:r>
              <a:rPr lang="en-GB" dirty="0">
                <a:solidFill>
                  <a:schemeClr val="bg1"/>
                </a:solidFill>
              </a:rPr>
              <a:t>Mistral</a:t>
            </a:r>
          </a:p>
        </p:txBody>
      </p:sp>
      <p:sp>
        <p:nvSpPr>
          <p:cNvPr id="36" name="TextBox 35"/>
          <p:cNvSpPr txBox="1"/>
          <p:nvPr/>
        </p:nvSpPr>
        <p:spPr>
          <a:xfrm>
            <a:off x="3096934" y="1555716"/>
            <a:ext cx="671721" cy="300082"/>
          </a:xfrm>
          <a:prstGeom prst="rect">
            <a:avLst/>
          </a:prstGeom>
          <a:noFill/>
        </p:spPr>
        <p:txBody>
          <a:bodyPr wrap="square" rtlCol="0">
            <a:spAutoFit/>
          </a:bodyPr>
          <a:lstStyle/>
          <a:p>
            <a:r>
              <a:rPr lang="en-GB" dirty="0">
                <a:solidFill>
                  <a:schemeClr val="bg1"/>
                </a:solidFill>
              </a:rPr>
              <a:t>Mistral</a:t>
            </a:r>
          </a:p>
        </p:txBody>
      </p:sp>
      <p:cxnSp>
        <p:nvCxnSpPr>
          <p:cNvPr id="33" name="Straight Arrow Connector 32"/>
          <p:cNvCxnSpPr/>
          <p:nvPr/>
        </p:nvCxnSpPr>
        <p:spPr>
          <a:xfrm flipV="1">
            <a:off x="2300333" y="4117998"/>
            <a:ext cx="0" cy="361026"/>
          </a:xfrm>
          <a:prstGeom prst="straightConnector1">
            <a:avLst/>
          </a:prstGeom>
          <a:ln w="25400">
            <a:solidFill>
              <a:schemeClr val="tx1">
                <a:lumMod val="85000"/>
                <a:lumOff val="15000"/>
              </a:schemeClr>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a:off x="2118971" y="4117998"/>
            <a:ext cx="0" cy="361023"/>
          </a:xfrm>
          <a:prstGeom prst="straightConnector1">
            <a:avLst/>
          </a:prstGeom>
          <a:ln w="25400">
            <a:solidFill>
              <a:schemeClr val="tx1">
                <a:lumMod val="85000"/>
                <a:lumOff val="15000"/>
              </a:schemeClr>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38" name="Can 34"/>
          <p:cNvSpPr/>
          <p:nvPr/>
        </p:nvSpPr>
        <p:spPr>
          <a:xfrm>
            <a:off x="1406402" y="4519278"/>
            <a:ext cx="1659385" cy="629618"/>
          </a:xfrm>
          <a:prstGeom prst="can">
            <a:avLst/>
          </a:prstGeom>
          <a:noFill/>
          <a:ln w="285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TextBox 38"/>
          <p:cNvSpPr txBox="1"/>
          <p:nvPr/>
        </p:nvSpPr>
        <p:spPr>
          <a:xfrm>
            <a:off x="1406394" y="4732914"/>
            <a:ext cx="1652475" cy="307777"/>
          </a:xfrm>
          <a:prstGeom prst="rect">
            <a:avLst/>
          </a:prstGeom>
          <a:noFill/>
        </p:spPr>
        <p:txBody>
          <a:bodyPr wrap="square" rtlCol="0">
            <a:spAutoFit/>
          </a:bodyPr>
          <a:lstStyle/>
          <a:p>
            <a:pPr algn="ctr"/>
            <a:r>
              <a:rPr lang="en-US" sz="1400" dirty="0"/>
              <a:t>Storage</a:t>
            </a:r>
          </a:p>
        </p:txBody>
      </p:sp>
    </p:spTree>
    <p:extLst>
      <p:ext uri="{BB962C8B-B14F-4D97-AF65-F5344CB8AC3E}">
        <p14:creationId xmlns:p14="http://schemas.microsoft.com/office/powerpoint/2010/main" val="9069242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loud 1"/>
          <p:cNvSpPr/>
          <p:nvPr/>
        </p:nvSpPr>
        <p:spPr>
          <a:xfrm>
            <a:off x="155885" y="2671105"/>
            <a:ext cx="4198958" cy="1656069"/>
          </a:xfrm>
          <a:prstGeom prst="cloud">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1" name="Elbow Connector 20"/>
          <p:cNvCxnSpPr/>
          <p:nvPr/>
        </p:nvCxnSpPr>
        <p:spPr>
          <a:xfrm>
            <a:off x="2838000" y="2433056"/>
            <a:ext cx="2175347" cy="793135"/>
          </a:xfrm>
          <a:prstGeom prst="bentConnector3">
            <a:avLst>
              <a:gd name="adj1" fmla="val -633"/>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4" name="Title 1"/>
          <p:cNvSpPr>
            <a:spLocks noGrp="1"/>
          </p:cNvSpPr>
          <p:nvPr>
            <p:ph type="ctrTitle"/>
          </p:nvPr>
        </p:nvSpPr>
        <p:spPr>
          <a:xfrm>
            <a:off x="400050" y="342902"/>
            <a:ext cx="7772400" cy="1221494"/>
          </a:xfrm>
        </p:spPr>
        <p:txBody>
          <a:bodyPr anchor="t" anchorCtr="0">
            <a:normAutofit/>
          </a:bodyPr>
          <a:lstStyle/>
          <a:p>
            <a:pPr algn="l"/>
            <a:r>
              <a:rPr lang="en-US" dirty="0">
                <a:solidFill>
                  <a:srgbClr val="0055B8"/>
                </a:solidFill>
              </a:rPr>
              <a:t>Mistral:</a:t>
            </a:r>
            <a:br>
              <a:rPr lang="en-US" dirty="0">
                <a:solidFill>
                  <a:srgbClr val="0055B8"/>
                </a:solidFill>
              </a:rPr>
            </a:br>
            <a:r>
              <a:rPr lang="en-US" dirty="0">
                <a:solidFill>
                  <a:srgbClr val="0055B8"/>
                </a:solidFill>
              </a:rPr>
              <a:t>How does it work?</a:t>
            </a:r>
            <a:endParaRPr lang="en-US" sz="3000" dirty="0">
              <a:solidFill>
                <a:srgbClr val="0055B8"/>
              </a:solidFill>
            </a:endParaRPr>
          </a:p>
        </p:txBody>
      </p:sp>
      <p:sp>
        <p:nvSpPr>
          <p:cNvPr id="12" name="Rectangle 11"/>
          <p:cNvSpPr/>
          <p:nvPr/>
        </p:nvSpPr>
        <p:spPr>
          <a:xfrm>
            <a:off x="4608522" y="1417359"/>
            <a:ext cx="3767297" cy="646331"/>
          </a:xfrm>
          <a:prstGeom prst="rect">
            <a:avLst/>
          </a:prstGeom>
        </p:spPr>
        <p:txBody>
          <a:bodyPr wrap="square">
            <a:spAutoFit/>
          </a:bodyPr>
          <a:lstStyle/>
          <a:p>
            <a:r>
              <a:rPr lang="en-US" sz="1800" dirty="0"/>
              <a:t>If a job carries out too much I/O Mistral will generate an alert.</a:t>
            </a:r>
          </a:p>
        </p:txBody>
      </p:sp>
      <p:cxnSp>
        <p:nvCxnSpPr>
          <p:cNvPr id="66" name="Straight Arrow Connector 65"/>
          <p:cNvCxnSpPr/>
          <p:nvPr/>
        </p:nvCxnSpPr>
        <p:spPr>
          <a:xfrm rot="5400000" flipH="1">
            <a:off x="3237423" y="2508161"/>
            <a:ext cx="587460" cy="0"/>
          </a:xfrm>
          <a:prstGeom prst="straightConnector1">
            <a:avLst/>
          </a:prstGeom>
          <a:ln w="25400">
            <a:solidFill>
              <a:srgbClr val="0055B8"/>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68" name="Rectangle 67"/>
          <p:cNvSpPr/>
          <p:nvPr/>
        </p:nvSpPr>
        <p:spPr>
          <a:xfrm>
            <a:off x="3053279" y="1557612"/>
            <a:ext cx="744004" cy="887674"/>
          </a:xfrm>
          <a:prstGeom prst="rect">
            <a:avLst/>
          </a:prstGeom>
          <a:solidFill>
            <a:srgbClr val="0055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Rectangle 68"/>
          <p:cNvSpPr/>
          <p:nvPr/>
        </p:nvSpPr>
        <p:spPr>
          <a:xfrm>
            <a:off x="3083249" y="1881660"/>
            <a:ext cx="685406" cy="5306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TextBox 69"/>
          <p:cNvSpPr txBox="1"/>
          <p:nvPr/>
        </p:nvSpPr>
        <p:spPr>
          <a:xfrm>
            <a:off x="3046361" y="1986716"/>
            <a:ext cx="750922" cy="457295"/>
          </a:xfrm>
          <a:prstGeom prst="rect">
            <a:avLst/>
          </a:prstGeom>
          <a:noFill/>
        </p:spPr>
        <p:txBody>
          <a:bodyPr wrap="square" rtlCol="0">
            <a:spAutoFit/>
          </a:bodyPr>
          <a:lstStyle/>
          <a:p>
            <a:pPr algn="ctr"/>
            <a:r>
              <a:rPr lang="en-US" sz="1400" dirty="0">
                <a:solidFill>
                  <a:schemeClr val="bg2">
                    <a:lumMod val="25000"/>
                  </a:schemeClr>
                </a:solidFill>
              </a:rPr>
              <a:t>Job</a:t>
            </a:r>
          </a:p>
        </p:txBody>
      </p:sp>
      <p:cxnSp>
        <p:nvCxnSpPr>
          <p:cNvPr id="79" name="Straight Arrow Connector 78"/>
          <p:cNvCxnSpPr/>
          <p:nvPr/>
        </p:nvCxnSpPr>
        <p:spPr>
          <a:xfrm>
            <a:off x="3349791" y="2440865"/>
            <a:ext cx="0" cy="361023"/>
          </a:xfrm>
          <a:prstGeom prst="straightConnector1">
            <a:avLst/>
          </a:prstGeom>
          <a:ln w="25400">
            <a:solidFill>
              <a:srgbClr val="0055B8"/>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105" name="Straight Arrow Connector 104"/>
          <p:cNvCxnSpPr/>
          <p:nvPr/>
        </p:nvCxnSpPr>
        <p:spPr>
          <a:xfrm rot="5400000" flipH="1">
            <a:off x="2390269" y="2507540"/>
            <a:ext cx="587460" cy="0"/>
          </a:xfrm>
          <a:prstGeom prst="straightConnector1">
            <a:avLst/>
          </a:prstGeom>
          <a:ln w="25400">
            <a:solidFill>
              <a:srgbClr val="FF0000"/>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108" name="Rectangle 107"/>
          <p:cNvSpPr/>
          <p:nvPr/>
        </p:nvSpPr>
        <p:spPr>
          <a:xfrm>
            <a:off x="2206125" y="1556991"/>
            <a:ext cx="744004" cy="887674"/>
          </a:xfrm>
          <a:prstGeom prst="rect">
            <a:avLst/>
          </a:prstGeom>
          <a:solidFill>
            <a:srgbClr val="0055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36095" y="1881039"/>
            <a:ext cx="685406" cy="530641"/>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0" name="TextBox 109"/>
          <p:cNvSpPr txBox="1"/>
          <p:nvPr/>
        </p:nvSpPr>
        <p:spPr>
          <a:xfrm>
            <a:off x="2199207" y="1986095"/>
            <a:ext cx="750922" cy="307777"/>
          </a:xfrm>
          <a:prstGeom prst="rect">
            <a:avLst/>
          </a:prstGeom>
          <a:noFill/>
        </p:spPr>
        <p:txBody>
          <a:bodyPr wrap="square" rtlCol="0">
            <a:spAutoFit/>
          </a:bodyPr>
          <a:lstStyle/>
          <a:p>
            <a:pPr algn="ctr"/>
            <a:r>
              <a:rPr lang="en-US" sz="1400" dirty="0">
                <a:solidFill>
                  <a:schemeClr val="bg1"/>
                </a:solidFill>
              </a:rPr>
              <a:t>Job</a:t>
            </a:r>
          </a:p>
        </p:txBody>
      </p:sp>
      <p:cxnSp>
        <p:nvCxnSpPr>
          <p:cNvPr id="107" name="Straight Arrow Connector 106"/>
          <p:cNvCxnSpPr/>
          <p:nvPr/>
        </p:nvCxnSpPr>
        <p:spPr>
          <a:xfrm>
            <a:off x="2502637" y="2440244"/>
            <a:ext cx="0" cy="361023"/>
          </a:xfrm>
          <a:prstGeom prst="straightConnector1">
            <a:avLst/>
          </a:prstGeom>
          <a:ln w="25400">
            <a:solidFill>
              <a:srgbClr val="FF0000"/>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113" name="Straight Arrow Connector 112"/>
          <p:cNvCxnSpPr/>
          <p:nvPr/>
        </p:nvCxnSpPr>
        <p:spPr>
          <a:xfrm rot="5400000" flipH="1">
            <a:off x="1548060" y="2507540"/>
            <a:ext cx="587460" cy="0"/>
          </a:xfrm>
          <a:prstGeom prst="straightConnector1">
            <a:avLst/>
          </a:prstGeom>
          <a:ln w="25400">
            <a:solidFill>
              <a:srgbClr val="0055B8"/>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116" name="Rectangle 115"/>
          <p:cNvSpPr/>
          <p:nvPr/>
        </p:nvSpPr>
        <p:spPr>
          <a:xfrm>
            <a:off x="1363916" y="1556991"/>
            <a:ext cx="744004" cy="887674"/>
          </a:xfrm>
          <a:prstGeom prst="rect">
            <a:avLst/>
          </a:prstGeom>
          <a:solidFill>
            <a:srgbClr val="0055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116"/>
          <p:cNvSpPr/>
          <p:nvPr/>
        </p:nvSpPr>
        <p:spPr>
          <a:xfrm>
            <a:off x="1393886" y="1881039"/>
            <a:ext cx="685406" cy="5306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8" name="TextBox 117"/>
          <p:cNvSpPr txBox="1"/>
          <p:nvPr/>
        </p:nvSpPr>
        <p:spPr>
          <a:xfrm>
            <a:off x="1356998" y="1986095"/>
            <a:ext cx="750922" cy="457295"/>
          </a:xfrm>
          <a:prstGeom prst="rect">
            <a:avLst/>
          </a:prstGeom>
          <a:noFill/>
        </p:spPr>
        <p:txBody>
          <a:bodyPr wrap="square" rtlCol="0">
            <a:spAutoFit/>
          </a:bodyPr>
          <a:lstStyle/>
          <a:p>
            <a:pPr algn="ctr"/>
            <a:r>
              <a:rPr lang="en-US" sz="1400" dirty="0">
                <a:solidFill>
                  <a:schemeClr val="bg2">
                    <a:lumMod val="25000"/>
                  </a:schemeClr>
                </a:solidFill>
              </a:rPr>
              <a:t>Job</a:t>
            </a:r>
          </a:p>
        </p:txBody>
      </p:sp>
      <p:cxnSp>
        <p:nvCxnSpPr>
          <p:cNvPr id="115" name="Straight Arrow Connector 114"/>
          <p:cNvCxnSpPr/>
          <p:nvPr/>
        </p:nvCxnSpPr>
        <p:spPr>
          <a:xfrm>
            <a:off x="1660428" y="2440244"/>
            <a:ext cx="0" cy="361023"/>
          </a:xfrm>
          <a:prstGeom prst="straightConnector1">
            <a:avLst/>
          </a:prstGeom>
          <a:ln w="25400">
            <a:solidFill>
              <a:srgbClr val="0055B8"/>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121" name="Straight Arrow Connector 120"/>
          <p:cNvCxnSpPr/>
          <p:nvPr/>
        </p:nvCxnSpPr>
        <p:spPr>
          <a:xfrm rot="5400000" flipH="1">
            <a:off x="708193" y="2507540"/>
            <a:ext cx="587460" cy="0"/>
          </a:xfrm>
          <a:prstGeom prst="straightConnector1">
            <a:avLst/>
          </a:prstGeom>
          <a:ln w="25400">
            <a:solidFill>
              <a:srgbClr val="0055B8"/>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124" name="Rectangle 123"/>
          <p:cNvSpPr/>
          <p:nvPr/>
        </p:nvSpPr>
        <p:spPr>
          <a:xfrm>
            <a:off x="524049" y="1556991"/>
            <a:ext cx="744004" cy="887674"/>
          </a:xfrm>
          <a:prstGeom prst="rect">
            <a:avLst/>
          </a:prstGeom>
          <a:solidFill>
            <a:srgbClr val="0055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5" name="Rectangle 124"/>
          <p:cNvSpPr/>
          <p:nvPr/>
        </p:nvSpPr>
        <p:spPr>
          <a:xfrm>
            <a:off x="554019" y="1881039"/>
            <a:ext cx="685406" cy="5306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6" name="TextBox 125"/>
          <p:cNvSpPr txBox="1"/>
          <p:nvPr/>
        </p:nvSpPr>
        <p:spPr>
          <a:xfrm>
            <a:off x="517131" y="1986095"/>
            <a:ext cx="750922" cy="457295"/>
          </a:xfrm>
          <a:prstGeom prst="rect">
            <a:avLst/>
          </a:prstGeom>
          <a:noFill/>
        </p:spPr>
        <p:txBody>
          <a:bodyPr wrap="square" rtlCol="0">
            <a:spAutoFit/>
          </a:bodyPr>
          <a:lstStyle/>
          <a:p>
            <a:pPr algn="ctr"/>
            <a:r>
              <a:rPr lang="en-US" sz="1400" dirty="0">
                <a:solidFill>
                  <a:schemeClr val="bg2">
                    <a:lumMod val="25000"/>
                  </a:schemeClr>
                </a:solidFill>
              </a:rPr>
              <a:t>Job</a:t>
            </a:r>
          </a:p>
        </p:txBody>
      </p:sp>
      <p:cxnSp>
        <p:nvCxnSpPr>
          <p:cNvPr id="123" name="Straight Arrow Connector 122"/>
          <p:cNvCxnSpPr/>
          <p:nvPr/>
        </p:nvCxnSpPr>
        <p:spPr>
          <a:xfrm>
            <a:off x="820561" y="2440244"/>
            <a:ext cx="0" cy="361023"/>
          </a:xfrm>
          <a:prstGeom prst="straightConnector1">
            <a:avLst/>
          </a:prstGeom>
          <a:ln w="25400">
            <a:solidFill>
              <a:srgbClr val="0055B8"/>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36" name="Rectangle 35"/>
          <p:cNvSpPr/>
          <p:nvPr/>
        </p:nvSpPr>
        <p:spPr>
          <a:xfrm>
            <a:off x="5175376" y="2817939"/>
            <a:ext cx="3767297" cy="923330"/>
          </a:xfrm>
          <a:prstGeom prst="rect">
            <a:avLst/>
          </a:prstGeom>
        </p:spPr>
        <p:txBody>
          <a:bodyPr wrap="square">
            <a:spAutoFit/>
          </a:bodyPr>
          <a:lstStyle/>
          <a:p>
            <a:r>
              <a:rPr lang="en-US" sz="1800" dirty="0">
                <a:latin typeface="Courier New" charset="0"/>
                <a:ea typeface="Courier New" charset="0"/>
                <a:cs typeface="Courier New" charset="0"/>
              </a:rPr>
              <a:t>Job 42</a:t>
            </a:r>
          </a:p>
          <a:p>
            <a:r>
              <a:rPr lang="en-US" sz="1800" dirty="0">
                <a:latin typeface="Courier New" charset="0"/>
                <a:ea typeface="Courier New" charset="0"/>
                <a:cs typeface="Courier New" charset="0"/>
              </a:rPr>
              <a:t>exceeded 500MB/s</a:t>
            </a:r>
          </a:p>
          <a:p>
            <a:r>
              <a:rPr lang="en-US" sz="1800" dirty="0">
                <a:latin typeface="Courier New" charset="0"/>
                <a:ea typeface="Courier New" charset="0"/>
                <a:cs typeface="Courier New" charset="0"/>
              </a:rPr>
              <a:t>to /share/scratch</a:t>
            </a:r>
            <a:endParaRPr lang="en-US" sz="1800" dirty="0">
              <a:solidFill>
                <a:schemeClr val="tx1">
                  <a:lumMod val="75000"/>
                  <a:lumOff val="25000"/>
                </a:schemeClr>
              </a:solidFill>
              <a:latin typeface="Courier New" charset="0"/>
              <a:ea typeface="Courier New" charset="0"/>
              <a:cs typeface="Courier New" charset="0"/>
            </a:endParaRPr>
          </a:p>
        </p:txBody>
      </p:sp>
      <p:sp>
        <p:nvSpPr>
          <p:cNvPr id="37" name="TextBox 36"/>
          <p:cNvSpPr txBox="1"/>
          <p:nvPr/>
        </p:nvSpPr>
        <p:spPr>
          <a:xfrm>
            <a:off x="568130" y="1555716"/>
            <a:ext cx="671721" cy="300082"/>
          </a:xfrm>
          <a:prstGeom prst="rect">
            <a:avLst/>
          </a:prstGeom>
          <a:noFill/>
        </p:spPr>
        <p:txBody>
          <a:bodyPr wrap="square" rtlCol="0">
            <a:spAutoFit/>
          </a:bodyPr>
          <a:lstStyle/>
          <a:p>
            <a:r>
              <a:rPr lang="en-GB" dirty="0">
                <a:solidFill>
                  <a:schemeClr val="bg1"/>
                </a:solidFill>
              </a:rPr>
              <a:t>Mistral</a:t>
            </a:r>
          </a:p>
        </p:txBody>
      </p:sp>
      <p:sp>
        <p:nvSpPr>
          <p:cNvPr id="38" name="TextBox 37"/>
          <p:cNvSpPr txBox="1"/>
          <p:nvPr/>
        </p:nvSpPr>
        <p:spPr>
          <a:xfrm>
            <a:off x="1387127" y="1548603"/>
            <a:ext cx="671721" cy="300082"/>
          </a:xfrm>
          <a:prstGeom prst="rect">
            <a:avLst/>
          </a:prstGeom>
          <a:noFill/>
        </p:spPr>
        <p:txBody>
          <a:bodyPr wrap="square" rtlCol="0">
            <a:spAutoFit/>
          </a:bodyPr>
          <a:lstStyle/>
          <a:p>
            <a:r>
              <a:rPr lang="en-GB" dirty="0">
                <a:solidFill>
                  <a:schemeClr val="bg1"/>
                </a:solidFill>
              </a:rPr>
              <a:t>Mistral</a:t>
            </a:r>
          </a:p>
        </p:txBody>
      </p:sp>
      <p:sp>
        <p:nvSpPr>
          <p:cNvPr id="39" name="TextBox 38"/>
          <p:cNvSpPr txBox="1"/>
          <p:nvPr/>
        </p:nvSpPr>
        <p:spPr>
          <a:xfrm>
            <a:off x="2230034" y="1556991"/>
            <a:ext cx="671721" cy="300082"/>
          </a:xfrm>
          <a:prstGeom prst="rect">
            <a:avLst/>
          </a:prstGeom>
          <a:noFill/>
        </p:spPr>
        <p:txBody>
          <a:bodyPr wrap="square" rtlCol="0">
            <a:spAutoFit/>
          </a:bodyPr>
          <a:lstStyle/>
          <a:p>
            <a:r>
              <a:rPr lang="en-GB" dirty="0">
                <a:solidFill>
                  <a:schemeClr val="bg1"/>
                </a:solidFill>
              </a:rPr>
              <a:t>Mistral</a:t>
            </a:r>
          </a:p>
        </p:txBody>
      </p:sp>
      <p:sp>
        <p:nvSpPr>
          <p:cNvPr id="40" name="TextBox 39"/>
          <p:cNvSpPr txBox="1"/>
          <p:nvPr/>
        </p:nvSpPr>
        <p:spPr>
          <a:xfrm>
            <a:off x="3090091" y="1548603"/>
            <a:ext cx="671721" cy="300082"/>
          </a:xfrm>
          <a:prstGeom prst="rect">
            <a:avLst/>
          </a:prstGeom>
          <a:noFill/>
        </p:spPr>
        <p:txBody>
          <a:bodyPr wrap="square" rtlCol="0">
            <a:spAutoFit/>
          </a:bodyPr>
          <a:lstStyle/>
          <a:p>
            <a:r>
              <a:rPr lang="en-GB" dirty="0">
                <a:solidFill>
                  <a:schemeClr val="bg1"/>
                </a:solidFill>
              </a:rPr>
              <a:t>Mistral</a:t>
            </a:r>
          </a:p>
        </p:txBody>
      </p:sp>
      <p:cxnSp>
        <p:nvCxnSpPr>
          <p:cNvPr id="45" name="Straight Arrow Connector 44"/>
          <p:cNvCxnSpPr/>
          <p:nvPr/>
        </p:nvCxnSpPr>
        <p:spPr>
          <a:xfrm flipV="1">
            <a:off x="2300333" y="4117998"/>
            <a:ext cx="0" cy="361026"/>
          </a:xfrm>
          <a:prstGeom prst="straightConnector1">
            <a:avLst/>
          </a:prstGeom>
          <a:ln w="25400">
            <a:solidFill>
              <a:schemeClr val="tx1">
                <a:lumMod val="85000"/>
                <a:lumOff val="15000"/>
              </a:schemeClr>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a:off x="2118971" y="4117998"/>
            <a:ext cx="0" cy="361023"/>
          </a:xfrm>
          <a:prstGeom prst="straightConnector1">
            <a:avLst/>
          </a:prstGeom>
          <a:ln w="25400">
            <a:solidFill>
              <a:schemeClr val="tx1">
                <a:lumMod val="85000"/>
                <a:lumOff val="15000"/>
              </a:schemeClr>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47" name="Can 34"/>
          <p:cNvSpPr/>
          <p:nvPr/>
        </p:nvSpPr>
        <p:spPr>
          <a:xfrm>
            <a:off x="1406402" y="4519278"/>
            <a:ext cx="1659385" cy="629618"/>
          </a:xfrm>
          <a:prstGeom prst="can">
            <a:avLst/>
          </a:prstGeom>
          <a:noFill/>
          <a:ln w="285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TextBox 47"/>
          <p:cNvSpPr txBox="1"/>
          <p:nvPr/>
        </p:nvSpPr>
        <p:spPr>
          <a:xfrm>
            <a:off x="1406394" y="4732914"/>
            <a:ext cx="1652475" cy="307777"/>
          </a:xfrm>
          <a:prstGeom prst="rect">
            <a:avLst/>
          </a:prstGeom>
          <a:noFill/>
        </p:spPr>
        <p:txBody>
          <a:bodyPr wrap="square" rtlCol="0">
            <a:spAutoFit/>
          </a:bodyPr>
          <a:lstStyle/>
          <a:p>
            <a:pPr algn="ctr"/>
            <a:r>
              <a:rPr lang="en-US" sz="1400" dirty="0"/>
              <a:t>Storage</a:t>
            </a:r>
          </a:p>
        </p:txBody>
      </p:sp>
    </p:spTree>
    <p:extLst>
      <p:ext uri="{BB962C8B-B14F-4D97-AF65-F5344CB8AC3E}">
        <p14:creationId xmlns:p14="http://schemas.microsoft.com/office/powerpoint/2010/main" val="4337448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p:cNvSpPr>
            <a:spLocks noGrp="1"/>
          </p:cNvSpPr>
          <p:nvPr>
            <p:ph type="ctrTitle"/>
          </p:nvPr>
        </p:nvSpPr>
        <p:spPr>
          <a:xfrm>
            <a:off x="400050" y="342902"/>
            <a:ext cx="7772400" cy="1221494"/>
          </a:xfrm>
        </p:spPr>
        <p:txBody>
          <a:bodyPr anchor="t" anchorCtr="0">
            <a:normAutofit/>
          </a:bodyPr>
          <a:lstStyle/>
          <a:p>
            <a:pPr algn="l"/>
            <a:r>
              <a:rPr lang="en-US" dirty="0">
                <a:solidFill>
                  <a:srgbClr val="0055B8"/>
                </a:solidFill>
              </a:rPr>
              <a:t>Mistral:</a:t>
            </a:r>
            <a:br>
              <a:rPr lang="en-US" dirty="0">
                <a:solidFill>
                  <a:srgbClr val="0055B8"/>
                </a:solidFill>
              </a:rPr>
            </a:br>
            <a:r>
              <a:rPr lang="en-US" dirty="0">
                <a:solidFill>
                  <a:srgbClr val="0055B8"/>
                </a:solidFill>
              </a:rPr>
              <a:t>Advanced systems management</a:t>
            </a:r>
            <a:endParaRPr lang="en-US" sz="3000" dirty="0">
              <a:solidFill>
                <a:srgbClr val="0055B8"/>
              </a:solidFill>
            </a:endParaRPr>
          </a:p>
        </p:txBody>
      </p:sp>
      <p:sp>
        <p:nvSpPr>
          <p:cNvPr id="12" name="Rectangle 11"/>
          <p:cNvSpPr/>
          <p:nvPr/>
        </p:nvSpPr>
        <p:spPr>
          <a:xfrm>
            <a:off x="400050" y="1417359"/>
            <a:ext cx="4735285" cy="1200329"/>
          </a:xfrm>
          <a:prstGeom prst="rect">
            <a:avLst/>
          </a:prstGeom>
        </p:spPr>
        <p:txBody>
          <a:bodyPr wrap="square">
            <a:spAutoFit/>
          </a:bodyPr>
          <a:lstStyle/>
          <a:p>
            <a:r>
              <a:rPr lang="en-US" sz="1800" dirty="0">
                <a:solidFill>
                  <a:schemeClr val="tx1">
                    <a:lumMod val="75000"/>
                    <a:lumOff val="25000"/>
                  </a:schemeClr>
                </a:solidFill>
              </a:rPr>
              <a:t>Use I/O data from Mistral to:</a:t>
            </a:r>
          </a:p>
          <a:p>
            <a:pPr marL="285750" indent="-285750">
              <a:buFont typeface="Arial" charset="0"/>
              <a:buChar char="•"/>
            </a:pPr>
            <a:r>
              <a:rPr lang="en-US" sz="1800" dirty="0">
                <a:solidFill>
                  <a:schemeClr val="tx1">
                    <a:lumMod val="75000"/>
                    <a:lumOff val="25000"/>
                  </a:schemeClr>
                </a:solidFill>
              </a:rPr>
              <a:t>Identify I/O hotspots and rogue jobs</a:t>
            </a:r>
          </a:p>
          <a:p>
            <a:pPr marL="285750" indent="-285750">
              <a:buFont typeface="Arial" charset="0"/>
              <a:buChar char="•"/>
            </a:pPr>
            <a:r>
              <a:rPr lang="en-US" sz="1800" dirty="0">
                <a:solidFill>
                  <a:schemeClr val="tx1">
                    <a:lumMod val="75000"/>
                    <a:lumOff val="25000"/>
                  </a:schemeClr>
                </a:solidFill>
              </a:rPr>
              <a:t>Locate bad I/O patterns</a:t>
            </a:r>
          </a:p>
          <a:p>
            <a:pPr marL="285750" indent="-285750">
              <a:buFont typeface="Arial" charset="0"/>
              <a:buChar char="•"/>
            </a:pPr>
            <a:r>
              <a:rPr lang="en-US" sz="1800" dirty="0">
                <a:solidFill>
                  <a:schemeClr val="tx1">
                    <a:lumMod val="75000"/>
                    <a:lumOff val="25000"/>
                  </a:schemeClr>
                </a:solidFill>
              </a:rPr>
              <a:t>Educate users</a:t>
            </a:r>
          </a:p>
        </p:txBody>
      </p:sp>
      <p:sp>
        <p:nvSpPr>
          <p:cNvPr id="24" name="Rectangle 23"/>
          <p:cNvSpPr/>
          <p:nvPr/>
        </p:nvSpPr>
        <p:spPr>
          <a:xfrm>
            <a:off x="6181328" y="2828815"/>
            <a:ext cx="276015" cy="462011"/>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6548773" y="1599920"/>
            <a:ext cx="276015" cy="169090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a:off x="6911044" y="2405743"/>
            <a:ext cx="276015" cy="877707"/>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7273314" y="2601686"/>
            <a:ext cx="276015" cy="689142"/>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Arrow Connector 10"/>
          <p:cNvCxnSpPr/>
          <p:nvPr/>
        </p:nvCxnSpPr>
        <p:spPr>
          <a:xfrm>
            <a:off x="6000192" y="1417359"/>
            <a:ext cx="0" cy="1873469"/>
          </a:xfrm>
          <a:prstGeom prst="straightConnector1">
            <a:avLst/>
          </a:prstGeom>
          <a:ln w="25400">
            <a:solidFill>
              <a:srgbClr val="0055B8"/>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5421089" y="1834459"/>
            <a:ext cx="579103" cy="307777"/>
          </a:xfrm>
          <a:prstGeom prst="rect">
            <a:avLst/>
          </a:prstGeom>
          <a:noFill/>
        </p:spPr>
        <p:txBody>
          <a:bodyPr wrap="square" rtlCol="0">
            <a:spAutoFit/>
          </a:bodyPr>
          <a:lstStyle/>
          <a:p>
            <a:pPr algn="ctr"/>
            <a:r>
              <a:rPr lang="en-US" sz="1400">
                <a:solidFill>
                  <a:schemeClr val="tx2"/>
                </a:solidFill>
              </a:rPr>
              <a:t>I/O</a:t>
            </a:r>
            <a:endParaRPr lang="en-US" sz="1400" dirty="0">
              <a:solidFill>
                <a:schemeClr val="tx2"/>
              </a:solidFill>
            </a:endParaRPr>
          </a:p>
        </p:txBody>
      </p:sp>
      <p:cxnSp>
        <p:nvCxnSpPr>
          <p:cNvPr id="21" name="Straight Connector 20"/>
          <p:cNvCxnSpPr/>
          <p:nvPr/>
        </p:nvCxnSpPr>
        <p:spPr>
          <a:xfrm>
            <a:off x="5845629" y="3290828"/>
            <a:ext cx="1915888" cy="0"/>
          </a:xfrm>
          <a:prstGeom prst="line">
            <a:avLst/>
          </a:prstGeom>
          <a:ln w="25400">
            <a:solidFill>
              <a:srgbClr val="0055B8"/>
            </a:solidFill>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6616052" y="3357606"/>
            <a:ext cx="621035" cy="195098"/>
          </a:xfrm>
          <a:prstGeom prst="rect">
            <a:avLst/>
          </a:prstGeom>
          <a:noFill/>
        </p:spPr>
        <p:txBody>
          <a:bodyPr wrap="square" rtlCol="0">
            <a:spAutoFit/>
          </a:bodyPr>
          <a:lstStyle/>
          <a:p>
            <a:pPr algn="ctr"/>
            <a:r>
              <a:rPr lang="en-US" sz="1400" dirty="0">
                <a:solidFill>
                  <a:schemeClr val="tx2"/>
                </a:solidFill>
              </a:rPr>
              <a:t>Jobs</a:t>
            </a:r>
          </a:p>
        </p:txBody>
      </p:sp>
      <p:cxnSp>
        <p:nvCxnSpPr>
          <p:cNvPr id="30" name="Straight Connector 29"/>
          <p:cNvCxnSpPr/>
          <p:nvPr/>
        </p:nvCxnSpPr>
        <p:spPr>
          <a:xfrm>
            <a:off x="6000192" y="2058395"/>
            <a:ext cx="1761325" cy="0"/>
          </a:xfrm>
          <a:prstGeom prst="line">
            <a:avLst/>
          </a:prstGeom>
          <a:ln w="19050">
            <a:solidFill>
              <a:srgbClr val="0055B8"/>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667002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p:cNvSpPr>
            <a:spLocks noGrp="1"/>
          </p:cNvSpPr>
          <p:nvPr>
            <p:ph type="ctrTitle"/>
          </p:nvPr>
        </p:nvSpPr>
        <p:spPr>
          <a:xfrm>
            <a:off x="400050" y="342902"/>
            <a:ext cx="7772400" cy="1221494"/>
          </a:xfrm>
        </p:spPr>
        <p:txBody>
          <a:bodyPr anchor="t" anchorCtr="0">
            <a:normAutofit/>
          </a:bodyPr>
          <a:lstStyle/>
          <a:p>
            <a:pPr algn="l"/>
            <a:r>
              <a:rPr lang="en-US" dirty="0">
                <a:solidFill>
                  <a:srgbClr val="0055B8"/>
                </a:solidFill>
              </a:rPr>
              <a:t>Mistral:</a:t>
            </a:r>
            <a:br>
              <a:rPr lang="en-US" dirty="0">
                <a:solidFill>
                  <a:srgbClr val="0055B8"/>
                </a:solidFill>
              </a:rPr>
            </a:br>
            <a:r>
              <a:rPr lang="en-US" dirty="0">
                <a:solidFill>
                  <a:srgbClr val="0055B8"/>
                </a:solidFill>
              </a:rPr>
              <a:t>Advanced systems management</a:t>
            </a:r>
            <a:endParaRPr lang="en-US" sz="3000" dirty="0">
              <a:solidFill>
                <a:srgbClr val="0055B8"/>
              </a:solidFill>
            </a:endParaRPr>
          </a:p>
        </p:txBody>
      </p:sp>
      <p:sp>
        <p:nvSpPr>
          <p:cNvPr id="12" name="Rectangle 11"/>
          <p:cNvSpPr/>
          <p:nvPr/>
        </p:nvSpPr>
        <p:spPr>
          <a:xfrm>
            <a:off x="400050" y="1417359"/>
            <a:ext cx="4735285" cy="1200329"/>
          </a:xfrm>
          <a:prstGeom prst="rect">
            <a:avLst/>
          </a:prstGeom>
        </p:spPr>
        <p:txBody>
          <a:bodyPr wrap="square">
            <a:spAutoFit/>
          </a:bodyPr>
          <a:lstStyle/>
          <a:p>
            <a:r>
              <a:rPr lang="en-US" sz="1800" dirty="0">
                <a:solidFill>
                  <a:schemeClr val="tx1">
                    <a:lumMod val="75000"/>
                    <a:lumOff val="25000"/>
                  </a:schemeClr>
                </a:solidFill>
              </a:rPr>
              <a:t>Use I/O data from Mistral to:</a:t>
            </a:r>
          </a:p>
          <a:p>
            <a:pPr marL="285750" indent="-285750">
              <a:buFont typeface="Arial" charset="0"/>
              <a:buChar char="•"/>
            </a:pPr>
            <a:r>
              <a:rPr lang="en-US" sz="1800" dirty="0">
                <a:solidFill>
                  <a:schemeClr val="tx1">
                    <a:lumMod val="75000"/>
                    <a:lumOff val="25000"/>
                  </a:schemeClr>
                </a:solidFill>
              </a:rPr>
              <a:t>Identify I/O hotspots and rogue jobs</a:t>
            </a:r>
          </a:p>
          <a:p>
            <a:pPr marL="285750" indent="-285750">
              <a:buFont typeface="Arial" charset="0"/>
              <a:buChar char="•"/>
            </a:pPr>
            <a:r>
              <a:rPr lang="en-US" sz="1800" dirty="0">
                <a:solidFill>
                  <a:schemeClr val="tx1">
                    <a:lumMod val="75000"/>
                    <a:lumOff val="25000"/>
                  </a:schemeClr>
                </a:solidFill>
              </a:rPr>
              <a:t>Locate bad I/O patterns</a:t>
            </a:r>
          </a:p>
          <a:p>
            <a:pPr marL="285750" indent="-285750">
              <a:buFont typeface="Arial" charset="0"/>
              <a:buChar char="•"/>
            </a:pPr>
            <a:r>
              <a:rPr lang="en-US" sz="1800" dirty="0">
                <a:solidFill>
                  <a:schemeClr val="tx1">
                    <a:lumMod val="75000"/>
                    <a:lumOff val="25000"/>
                  </a:schemeClr>
                </a:solidFill>
              </a:rPr>
              <a:t>Educate users</a:t>
            </a:r>
          </a:p>
        </p:txBody>
      </p:sp>
      <p:sp>
        <p:nvSpPr>
          <p:cNvPr id="24" name="Rectangle 23"/>
          <p:cNvSpPr/>
          <p:nvPr/>
        </p:nvSpPr>
        <p:spPr>
          <a:xfrm>
            <a:off x="6181328" y="2828815"/>
            <a:ext cx="276015" cy="462011"/>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6548773" y="1599920"/>
            <a:ext cx="276015" cy="169090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a:off x="6911044" y="2405743"/>
            <a:ext cx="276015" cy="877707"/>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7273314" y="2601686"/>
            <a:ext cx="276015" cy="689142"/>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Arrow Connector 10"/>
          <p:cNvCxnSpPr/>
          <p:nvPr/>
        </p:nvCxnSpPr>
        <p:spPr>
          <a:xfrm>
            <a:off x="6000192" y="1417359"/>
            <a:ext cx="0" cy="1873469"/>
          </a:xfrm>
          <a:prstGeom prst="straightConnector1">
            <a:avLst/>
          </a:prstGeom>
          <a:ln w="25400">
            <a:solidFill>
              <a:srgbClr val="0055B8"/>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5421089" y="1834459"/>
            <a:ext cx="579103" cy="307777"/>
          </a:xfrm>
          <a:prstGeom prst="rect">
            <a:avLst/>
          </a:prstGeom>
          <a:noFill/>
        </p:spPr>
        <p:txBody>
          <a:bodyPr wrap="square" rtlCol="0">
            <a:spAutoFit/>
          </a:bodyPr>
          <a:lstStyle/>
          <a:p>
            <a:pPr algn="ctr"/>
            <a:r>
              <a:rPr lang="en-US" sz="1400">
                <a:solidFill>
                  <a:schemeClr val="tx2"/>
                </a:solidFill>
              </a:rPr>
              <a:t>I/O</a:t>
            </a:r>
            <a:endParaRPr lang="en-US" sz="1400" dirty="0">
              <a:solidFill>
                <a:schemeClr val="tx2"/>
              </a:solidFill>
            </a:endParaRPr>
          </a:p>
        </p:txBody>
      </p:sp>
      <p:cxnSp>
        <p:nvCxnSpPr>
          <p:cNvPr id="21" name="Straight Connector 20"/>
          <p:cNvCxnSpPr/>
          <p:nvPr/>
        </p:nvCxnSpPr>
        <p:spPr>
          <a:xfrm>
            <a:off x="5845629" y="3290828"/>
            <a:ext cx="1915888" cy="0"/>
          </a:xfrm>
          <a:prstGeom prst="line">
            <a:avLst/>
          </a:prstGeom>
          <a:ln w="25400">
            <a:solidFill>
              <a:srgbClr val="0055B8"/>
            </a:solidFill>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6616052" y="3357606"/>
            <a:ext cx="621035" cy="195098"/>
          </a:xfrm>
          <a:prstGeom prst="rect">
            <a:avLst/>
          </a:prstGeom>
          <a:noFill/>
        </p:spPr>
        <p:txBody>
          <a:bodyPr wrap="square" rtlCol="0">
            <a:spAutoFit/>
          </a:bodyPr>
          <a:lstStyle/>
          <a:p>
            <a:pPr algn="ctr"/>
            <a:r>
              <a:rPr lang="en-US" sz="1400" dirty="0">
                <a:solidFill>
                  <a:schemeClr val="tx2"/>
                </a:solidFill>
              </a:rPr>
              <a:t>Jobs</a:t>
            </a:r>
          </a:p>
        </p:txBody>
      </p:sp>
      <p:cxnSp>
        <p:nvCxnSpPr>
          <p:cNvPr id="30" name="Straight Connector 29"/>
          <p:cNvCxnSpPr/>
          <p:nvPr/>
        </p:nvCxnSpPr>
        <p:spPr>
          <a:xfrm>
            <a:off x="6000192" y="2058395"/>
            <a:ext cx="1761325" cy="0"/>
          </a:xfrm>
          <a:prstGeom prst="line">
            <a:avLst/>
          </a:prstGeom>
          <a:ln w="19050">
            <a:solidFill>
              <a:srgbClr val="0055B8"/>
            </a:solidFill>
            <a:prstDash val="sysDot"/>
          </a:ln>
        </p:spPr>
        <p:style>
          <a:lnRef idx="1">
            <a:schemeClr val="accent1"/>
          </a:lnRef>
          <a:fillRef idx="0">
            <a:schemeClr val="accent1"/>
          </a:fillRef>
          <a:effectRef idx="0">
            <a:schemeClr val="accent1"/>
          </a:effectRef>
          <a:fontRef idx="minor">
            <a:schemeClr val="tx1"/>
          </a:fontRef>
        </p:style>
      </p:cxnSp>
      <p:sp>
        <p:nvSpPr>
          <p:cNvPr id="38" name="Rectangle 37"/>
          <p:cNvSpPr/>
          <p:nvPr/>
        </p:nvSpPr>
        <p:spPr>
          <a:xfrm>
            <a:off x="400050" y="3790054"/>
            <a:ext cx="4735285" cy="923330"/>
          </a:xfrm>
          <a:prstGeom prst="rect">
            <a:avLst/>
          </a:prstGeom>
        </p:spPr>
        <p:txBody>
          <a:bodyPr wrap="square">
            <a:spAutoFit/>
          </a:bodyPr>
          <a:lstStyle/>
          <a:p>
            <a:r>
              <a:rPr lang="en-US" sz="1800" dirty="0">
                <a:solidFill>
                  <a:schemeClr val="tx1">
                    <a:lumMod val="75000"/>
                    <a:lumOff val="25000"/>
                  </a:schemeClr>
                </a:solidFill>
              </a:rPr>
              <a:t>Use Mistral I/O throttling controls to:</a:t>
            </a:r>
          </a:p>
          <a:p>
            <a:pPr marL="285750" indent="-285750">
              <a:buFont typeface="Arial" charset="0"/>
              <a:buChar char="•"/>
            </a:pPr>
            <a:r>
              <a:rPr lang="en-US" sz="1800" dirty="0">
                <a:solidFill>
                  <a:schemeClr val="tx1">
                    <a:lumMod val="75000"/>
                    <a:lumOff val="25000"/>
                  </a:schemeClr>
                </a:solidFill>
              </a:rPr>
              <a:t>Improve quality of service</a:t>
            </a:r>
          </a:p>
          <a:p>
            <a:pPr marL="285750" indent="-285750">
              <a:buFont typeface="Arial" charset="0"/>
              <a:buChar char="•"/>
            </a:pPr>
            <a:r>
              <a:rPr lang="en-US" sz="1800" dirty="0">
                <a:solidFill>
                  <a:schemeClr val="tx1">
                    <a:lumMod val="75000"/>
                    <a:lumOff val="25000"/>
                  </a:schemeClr>
                </a:solidFill>
              </a:rPr>
              <a:t>Load balance shared storage</a:t>
            </a:r>
          </a:p>
        </p:txBody>
      </p:sp>
      <p:sp>
        <p:nvSpPr>
          <p:cNvPr id="50" name="Rectangle 49"/>
          <p:cNvSpPr/>
          <p:nvPr/>
        </p:nvSpPr>
        <p:spPr>
          <a:xfrm>
            <a:off x="6181324" y="5310759"/>
            <a:ext cx="276015" cy="462011"/>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p:cNvSpPr/>
          <p:nvPr/>
        </p:nvSpPr>
        <p:spPr>
          <a:xfrm>
            <a:off x="6548769" y="4540339"/>
            <a:ext cx="276015" cy="1232433"/>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p:cNvSpPr/>
          <p:nvPr/>
        </p:nvSpPr>
        <p:spPr>
          <a:xfrm>
            <a:off x="6911040" y="4887687"/>
            <a:ext cx="276015" cy="877707"/>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p:cNvSpPr/>
          <p:nvPr/>
        </p:nvSpPr>
        <p:spPr>
          <a:xfrm>
            <a:off x="7273310" y="5083630"/>
            <a:ext cx="276015" cy="689142"/>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4" name="Straight Arrow Connector 53"/>
          <p:cNvCxnSpPr/>
          <p:nvPr/>
        </p:nvCxnSpPr>
        <p:spPr>
          <a:xfrm>
            <a:off x="6000188" y="3899303"/>
            <a:ext cx="0" cy="1873469"/>
          </a:xfrm>
          <a:prstGeom prst="straightConnector1">
            <a:avLst/>
          </a:prstGeom>
          <a:ln w="25400">
            <a:solidFill>
              <a:srgbClr val="0055B8"/>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55" name="TextBox 54"/>
          <p:cNvSpPr txBox="1"/>
          <p:nvPr/>
        </p:nvSpPr>
        <p:spPr>
          <a:xfrm>
            <a:off x="5421085" y="4316403"/>
            <a:ext cx="579103" cy="307777"/>
          </a:xfrm>
          <a:prstGeom prst="rect">
            <a:avLst/>
          </a:prstGeom>
          <a:noFill/>
        </p:spPr>
        <p:txBody>
          <a:bodyPr wrap="square" rtlCol="0">
            <a:spAutoFit/>
          </a:bodyPr>
          <a:lstStyle/>
          <a:p>
            <a:pPr algn="ctr"/>
            <a:r>
              <a:rPr lang="en-US" sz="1400" dirty="0">
                <a:solidFill>
                  <a:schemeClr val="tx2"/>
                </a:solidFill>
              </a:rPr>
              <a:t>I/O</a:t>
            </a:r>
          </a:p>
        </p:txBody>
      </p:sp>
      <p:cxnSp>
        <p:nvCxnSpPr>
          <p:cNvPr id="56" name="Straight Connector 55"/>
          <p:cNvCxnSpPr/>
          <p:nvPr/>
        </p:nvCxnSpPr>
        <p:spPr>
          <a:xfrm>
            <a:off x="5845625" y="5772772"/>
            <a:ext cx="1915888" cy="0"/>
          </a:xfrm>
          <a:prstGeom prst="line">
            <a:avLst/>
          </a:prstGeom>
          <a:ln w="25400">
            <a:solidFill>
              <a:srgbClr val="0055B8"/>
            </a:solidFill>
          </a:ln>
        </p:spPr>
        <p:style>
          <a:lnRef idx="1">
            <a:schemeClr val="accent1"/>
          </a:lnRef>
          <a:fillRef idx="0">
            <a:schemeClr val="accent1"/>
          </a:fillRef>
          <a:effectRef idx="0">
            <a:schemeClr val="accent1"/>
          </a:effectRef>
          <a:fontRef idx="minor">
            <a:schemeClr val="tx1"/>
          </a:fontRef>
        </p:style>
      </p:cxnSp>
      <p:sp>
        <p:nvSpPr>
          <p:cNvPr id="57" name="TextBox 56"/>
          <p:cNvSpPr txBox="1"/>
          <p:nvPr/>
        </p:nvSpPr>
        <p:spPr>
          <a:xfrm>
            <a:off x="6616048" y="5839550"/>
            <a:ext cx="621035" cy="195098"/>
          </a:xfrm>
          <a:prstGeom prst="rect">
            <a:avLst/>
          </a:prstGeom>
          <a:noFill/>
        </p:spPr>
        <p:txBody>
          <a:bodyPr wrap="square" rtlCol="0">
            <a:spAutoFit/>
          </a:bodyPr>
          <a:lstStyle/>
          <a:p>
            <a:pPr algn="ctr"/>
            <a:r>
              <a:rPr lang="en-US" sz="1400" dirty="0">
                <a:solidFill>
                  <a:schemeClr val="tx2"/>
                </a:solidFill>
              </a:rPr>
              <a:t>Jobs</a:t>
            </a:r>
          </a:p>
        </p:txBody>
      </p:sp>
      <p:cxnSp>
        <p:nvCxnSpPr>
          <p:cNvPr id="58" name="Straight Connector 57"/>
          <p:cNvCxnSpPr/>
          <p:nvPr/>
        </p:nvCxnSpPr>
        <p:spPr>
          <a:xfrm>
            <a:off x="6000188" y="4540339"/>
            <a:ext cx="1761325" cy="0"/>
          </a:xfrm>
          <a:prstGeom prst="line">
            <a:avLst/>
          </a:prstGeom>
          <a:ln w="19050">
            <a:solidFill>
              <a:srgbClr val="0055B8"/>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39987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p:cNvSpPr>
            <a:spLocks noGrp="1"/>
          </p:cNvSpPr>
          <p:nvPr>
            <p:ph type="ctrTitle"/>
          </p:nvPr>
        </p:nvSpPr>
        <p:spPr>
          <a:xfrm>
            <a:off x="618164" y="2440149"/>
            <a:ext cx="7772400" cy="1221494"/>
          </a:xfrm>
        </p:spPr>
        <p:txBody>
          <a:bodyPr anchor="t" anchorCtr="0">
            <a:normAutofit/>
          </a:bodyPr>
          <a:lstStyle/>
          <a:p>
            <a:pPr algn="l"/>
            <a:r>
              <a:rPr lang="en-US" dirty="0">
                <a:solidFill>
                  <a:srgbClr val="0055B8"/>
                </a:solidFill>
              </a:rPr>
              <a:t>Customer case study: Catching rogue jobs</a:t>
            </a:r>
            <a:endParaRPr lang="en-US" sz="3000" dirty="0">
              <a:solidFill>
                <a:srgbClr val="0055B8"/>
              </a:solidFill>
            </a:endParaRPr>
          </a:p>
        </p:txBody>
      </p:sp>
      <p:sp>
        <p:nvSpPr>
          <p:cNvPr id="40" name="Title 1"/>
          <p:cNvSpPr txBox="1">
            <a:spLocks/>
          </p:cNvSpPr>
          <p:nvPr/>
        </p:nvSpPr>
        <p:spPr>
          <a:xfrm>
            <a:off x="1124132" y="3494757"/>
            <a:ext cx="7772400" cy="1221494"/>
          </a:xfrm>
          <a:prstGeom prst="rect">
            <a:avLst/>
          </a:prstGeom>
        </p:spPr>
        <p:txBody>
          <a:bodyPr vert="horz" lIns="91440" tIns="45720" rIns="91440" bIns="45720" rtlCol="0" anchor="t" anchorCtr="0">
            <a:normAutofit/>
          </a:bodyPr>
          <a:lstStyle>
            <a:lvl1pPr algn="ctr" defTabSz="914400" rtl="0" eaLnBrk="1" latinLnBrk="0" hangingPunct="1">
              <a:lnSpc>
                <a:spcPct val="90000"/>
              </a:lnSpc>
              <a:spcBef>
                <a:spcPct val="0"/>
              </a:spcBef>
              <a:buNone/>
              <a:defRPr sz="3000" kern="1200">
                <a:solidFill>
                  <a:schemeClr val="tx1"/>
                </a:solidFill>
                <a:latin typeface="+mj-lt"/>
                <a:ea typeface="+mj-ea"/>
                <a:cs typeface="+mj-cs"/>
              </a:defRPr>
            </a:lvl1pPr>
          </a:lstStyle>
          <a:p>
            <a:pPr algn="l"/>
            <a:r>
              <a:rPr lang="en-US" dirty="0">
                <a:solidFill>
                  <a:srgbClr val="0055B8"/>
                </a:solidFill>
              </a:rPr>
              <a:t>… stories from a Silicon Valley software startup</a:t>
            </a:r>
          </a:p>
        </p:txBody>
      </p:sp>
    </p:spTree>
    <p:extLst>
      <p:ext uri="{BB962C8B-B14F-4D97-AF65-F5344CB8AC3E}">
        <p14:creationId xmlns:p14="http://schemas.microsoft.com/office/powerpoint/2010/main" val="29707728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Rectangle 67"/>
          <p:cNvSpPr/>
          <p:nvPr/>
        </p:nvSpPr>
        <p:spPr>
          <a:xfrm>
            <a:off x="3463596" y="2417745"/>
            <a:ext cx="744004" cy="615198"/>
          </a:xfrm>
          <a:prstGeom prst="rect">
            <a:avLst/>
          </a:prstGeom>
          <a:solidFill>
            <a:schemeClr val="bg1"/>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2616442" y="2417315"/>
            <a:ext cx="744004" cy="615198"/>
          </a:xfrm>
          <a:prstGeom prst="rect">
            <a:avLst/>
          </a:prstGeom>
          <a:solidFill>
            <a:schemeClr val="bg1"/>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115"/>
          <p:cNvSpPr/>
          <p:nvPr/>
        </p:nvSpPr>
        <p:spPr>
          <a:xfrm>
            <a:off x="1199767" y="2417315"/>
            <a:ext cx="744004" cy="615198"/>
          </a:xfrm>
          <a:prstGeom prst="rect">
            <a:avLst/>
          </a:prstGeom>
          <a:solidFill>
            <a:schemeClr val="bg1"/>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1"/>
          <p:cNvSpPr>
            <a:spLocks noGrp="1"/>
          </p:cNvSpPr>
          <p:nvPr>
            <p:ph type="ctrTitle"/>
          </p:nvPr>
        </p:nvSpPr>
        <p:spPr>
          <a:xfrm>
            <a:off x="400050" y="342902"/>
            <a:ext cx="7772400" cy="1221494"/>
          </a:xfrm>
        </p:spPr>
        <p:txBody>
          <a:bodyPr anchor="t" anchorCtr="0">
            <a:normAutofit/>
          </a:bodyPr>
          <a:lstStyle/>
          <a:p>
            <a:pPr algn="l"/>
            <a:r>
              <a:rPr lang="en-US" dirty="0">
                <a:solidFill>
                  <a:srgbClr val="0055B8"/>
                </a:solidFill>
              </a:rPr>
              <a:t>Customer case study: system architecture</a:t>
            </a:r>
            <a:endParaRPr lang="en-US" sz="3000" dirty="0">
              <a:solidFill>
                <a:srgbClr val="0055B8"/>
              </a:solidFill>
            </a:endParaRPr>
          </a:p>
        </p:txBody>
      </p:sp>
      <p:sp>
        <p:nvSpPr>
          <p:cNvPr id="12" name="Rectangle 11"/>
          <p:cNvSpPr/>
          <p:nvPr/>
        </p:nvSpPr>
        <p:spPr>
          <a:xfrm>
            <a:off x="4608522" y="1417359"/>
            <a:ext cx="3745290" cy="4524315"/>
          </a:xfrm>
          <a:prstGeom prst="rect">
            <a:avLst/>
          </a:prstGeom>
        </p:spPr>
        <p:txBody>
          <a:bodyPr wrap="square">
            <a:spAutoFit/>
          </a:bodyPr>
          <a:lstStyle/>
          <a:p>
            <a:r>
              <a:rPr lang="en-US" sz="1800" dirty="0"/>
              <a:t>Host-Leaf architecture</a:t>
            </a:r>
          </a:p>
          <a:p>
            <a:endParaRPr lang="en-US" sz="1800" dirty="0"/>
          </a:p>
          <a:p>
            <a:r>
              <a:rPr lang="en-US" sz="1800" dirty="0"/>
              <a:t>Host compute nodes:</a:t>
            </a:r>
          </a:p>
          <a:p>
            <a:pPr marL="285750" indent="-285750">
              <a:buFont typeface="Arial" panose="020B0604020202020204" pitchFamily="34" charset="0"/>
              <a:buChar char="•"/>
            </a:pPr>
            <a:r>
              <a:rPr lang="en-US" sz="1800" dirty="0"/>
              <a:t>Native Spectrum Scale </a:t>
            </a:r>
          </a:p>
          <a:p>
            <a:pPr marL="285750" indent="-285750">
              <a:buFont typeface="Arial" panose="020B0604020202020204" pitchFamily="34" charset="0"/>
              <a:buChar char="•"/>
            </a:pPr>
            <a:r>
              <a:rPr lang="en-US" sz="1800" dirty="0"/>
              <a:t>4 Gigabit/s </a:t>
            </a:r>
            <a:r>
              <a:rPr lang="en-US" sz="1800" dirty="0" err="1"/>
              <a:t>Infiniband</a:t>
            </a:r>
            <a:endParaRPr lang="en-US" sz="1800" dirty="0"/>
          </a:p>
          <a:p>
            <a:pPr marL="285750" indent="-285750">
              <a:buFont typeface="Arial" panose="020B0604020202020204" pitchFamily="34" charset="0"/>
              <a:buChar char="•"/>
            </a:pPr>
            <a:r>
              <a:rPr lang="en-US" sz="1800" dirty="0"/>
              <a:t>32 Slots</a:t>
            </a:r>
          </a:p>
          <a:p>
            <a:r>
              <a:rPr lang="en-US" sz="1800" dirty="0"/>
              <a:t>	</a:t>
            </a:r>
          </a:p>
          <a:p>
            <a:r>
              <a:rPr lang="en-US" sz="1800" dirty="0"/>
              <a:t>Leaf compute nodes:</a:t>
            </a:r>
          </a:p>
          <a:p>
            <a:pPr marL="285750" indent="-285750">
              <a:buFont typeface="Arial" panose="020B0604020202020204" pitchFamily="34" charset="0"/>
              <a:buChar char="•"/>
            </a:pPr>
            <a:r>
              <a:rPr lang="en-US" sz="1800" dirty="0"/>
              <a:t>Send data over RCP to host nodes</a:t>
            </a:r>
          </a:p>
          <a:p>
            <a:pPr marL="285750" indent="-285750">
              <a:buFont typeface="Arial" panose="020B0604020202020204" pitchFamily="34" charset="0"/>
              <a:buChar char="•"/>
            </a:pPr>
            <a:r>
              <a:rPr lang="en-US" sz="1800" dirty="0"/>
              <a:t>Clustered NFS</a:t>
            </a:r>
          </a:p>
          <a:p>
            <a:endParaRPr lang="en-US" sz="1800" dirty="0"/>
          </a:p>
          <a:p>
            <a:r>
              <a:rPr lang="en-US" sz="1800" dirty="0"/>
              <a:t>Storage:</a:t>
            </a:r>
          </a:p>
          <a:p>
            <a:pPr marL="285750" indent="-285750">
              <a:buFont typeface="Arial" panose="020B0604020202020204" pitchFamily="34" charset="0"/>
              <a:buChar char="•"/>
            </a:pPr>
            <a:r>
              <a:rPr lang="en-US" sz="1800" dirty="0"/>
              <a:t>8 Spectrum Scale servers </a:t>
            </a:r>
          </a:p>
          <a:p>
            <a:pPr marL="285750" indent="-285750">
              <a:buFont typeface="Arial" panose="020B0604020202020204" pitchFamily="34" charset="0"/>
              <a:buChar char="•"/>
            </a:pPr>
            <a:endParaRPr lang="en-US" sz="1800" dirty="0"/>
          </a:p>
          <a:p>
            <a:pPr marL="285750" indent="-285750">
              <a:buFont typeface="Arial" panose="020B0604020202020204" pitchFamily="34" charset="0"/>
              <a:buChar char="•"/>
            </a:pPr>
            <a:endParaRPr lang="en-US" sz="1800" dirty="0"/>
          </a:p>
          <a:p>
            <a:endParaRPr lang="en-US" sz="1800" dirty="0"/>
          </a:p>
        </p:txBody>
      </p:sp>
      <p:sp>
        <p:nvSpPr>
          <p:cNvPr id="2" name="Cloud 1"/>
          <p:cNvSpPr/>
          <p:nvPr/>
        </p:nvSpPr>
        <p:spPr>
          <a:xfrm>
            <a:off x="346063" y="3230898"/>
            <a:ext cx="4008779" cy="1096276"/>
          </a:xfrm>
          <a:prstGeom prst="cloud">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TextBox 69"/>
          <p:cNvSpPr txBox="1"/>
          <p:nvPr/>
        </p:nvSpPr>
        <p:spPr>
          <a:xfrm>
            <a:off x="3456678" y="2574373"/>
            <a:ext cx="750922" cy="307777"/>
          </a:xfrm>
          <a:prstGeom prst="rect">
            <a:avLst/>
          </a:prstGeom>
          <a:noFill/>
        </p:spPr>
        <p:txBody>
          <a:bodyPr wrap="square" rtlCol="0">
            <a:spAutoFit/>
          </a:bodyPr>
          <a:lstStyle/>
          <a:p>
            <a:pPr algn="ctr"/>
            <a:r>
              <a:rPr lang="en-US" sz="1400" dirty="0">
                <a:solidFill>
                  <a:schemeClr val="bg2">
                    <a:lumMod val="25000"/>
                  </a:schemeClr>
                </a:solidFill>
              </a:rPr>
              <a:t>Leaf</a:t>
            </a:r>
          </a:p>
        </p:txBody>
      </p:sp>
      <p:sp>
        <p:nvSpPr>
          <p:cNvPr id="110" name="TextBox 109"/>
          <p:cNvSpPr txBox="1"/>
          <p:nvPr/>
        </p:nvSpPr>
        <p:spPr>
          <a:xfrm>
            <a:off x="2609524" y="2573752"/>
            <a:ext cx="750922" cy="307777"/>
          </a:xfrm>
          <a:prstGeom prst="rect">
            <a:avLst/>
          </a:prstGeom>
          <a:noFill/>
        </p:spPr>
        <p:txBody>
          <a:bodyPr wrap="square" rtlCol="0">
            <a:spAutoFit/>
          </a:bodyPr>
          <a:lstStyle/>
          <a:p>
            <a:pPr algn="ctr"/>
            <a:r>
              <a:rPr lang="en-US" sz="1400" dirty="0">
                <a:solidFill>
                  <a:schemeClr val="bg2">
                    <a:lumMod val="25000"/>
                  </a:schemeClr>
                </a:solidFill>
              </a:rPr>
              <a:t>Leaf</a:t>
            </a:r>
          </a:p>
        </p:txBody>
      </p:sp>
      <p:sp>
        <p:nvSpPr>
          <p:cNvPr id="118" name="TextBox 117"/>
          <p:cNvSpPr txBox="1"/>
          <p:nvPr/>
        </p:nvSpPr>
        <p:spPr>
          <a:xfrm>
            <a:off x="1192849" y="2573752"/>
            <a:ext cx="750922" cy="307777"/>
          </a:xfrm>
          <a:prstGeom prst="rect">
            <a:avLst/>
          </a:prstGeom>
          <a:noFill/>
        </p:spPr>
        <p:txBody>
          <a:bodyPr wrap="square" rtlCol="0">
            <a:spAutoFit/>
          </a:bodyPr>
          <a:lstStyle/>
          <a:p>
            <a:pPr algn="ctr"/>
            <a:r>
              <a:rPr lang="en-US" sz="1400" dirty="0">
                <a:solidFill>
                  <a:schemeClr val="bg2">
                    <a:lumMod val="25000"/>
                  </a:schemeClr>
                </a:solidFill>
              </a:rPr>
              <a:t>Leaf</a:t>
            </a:r>
          </a:p>
        </p:txBody>
      </p:sp>
      <p:sp>
        <p:nvSpPr>
          <p:cNvPr id="124" name="Rectangle 123"/>
          <p:cNvSpPr/>
          <p:nvPr/>
        </p:nvSpPr>
        <p:spPr>
          <a:xfrm>
            <a:off x="359900" y="2417315"/>
            <a:ext cx="744004" cy="615198"/>
          </a:xfrm>
          <a:prstGeom prst="rect">
            <a:avLst/>
          </a:prstGeom>
          <a:solidFill>
            <a:schemeClr val="bg1"/>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6" name="TextBox 125"/>
          <p:cNvSpPr txBox="1"/>
          <p:nvPr/>
        </p:nvSpPr>
        <p:spPr>
          <a:xfrm>
            <a:off x="352982" y="2573752"/>
            <a:ext cx="750922" cy="307777"/>
          </a:xfrm>
          <a:prstGeom prst="rect">
            <a:avLst/>
          </a:prstGeom>
          <a:noFill/>
        </p:spPr>
        <p:txBody>
          <a:bodyPr wrap="square" rtlCol="0">
            <a:spAutoFit/>
          </a:bodyPr>
          <a:lstStyle/>
          <a:p>
            <a:pPr algn="ctr"/>
            <a:r>
              <a:rPr lang="en-US" sz="1400" dirty="0">
                <a:solidFill>
                  <a:schemeClr val="bg2">
                    <a:lumMod val="25000"/>
                  </a:schemeClr>
                </a:solidFill>
              </a:rPr>
              <a:t>Leaf</a:t>
            </a:r>
          </a:p>
        </p:txBody>
      </p:sp>
      <p:cxnSp>
        <p:nvCxnSpPr>
          <p:cNvPr id="33" name="Straight Arrow Connector 32"/>
          <p:cNvCxnSpPr/>
          <p:nvPr/>
        </p:nvCxnSpPr>
        <p:spPr>
          <a:xfrm flipV="1">
            <a:off x="2411431" y="4117998"/>
            <a:ext cx="0" cy="361026"/>
          </a:xfrm>
          <a:prstGeom prst="straightConnector1">
            <a:avLst/>
          </a:prstGeom>
          <a:ln w="25400">
            <a:solidFill>
              <a:schemeClr val="tx1">
                <a:lumMod val="85000"/>
                <a:lumOff val="15000"/>
              </a:schemeClr>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a:off x="2230069" y="4117998"/>
            <a:ext cx="0" cy="361023"/>
          </a:xfrm>
          <a:prstGeom prst="straightConnector1">
            <a:avLst/>
          </a:prstGeom>
          <a:ln w="25400">
            <a:solidFill>
              <a:schemeClr val="tx1">
                <a:lumMod val="85000"/>
                <a:lumOff val="15000"/>
              </a:schemeClr>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38" name="Can 34"/>
          <p:cNvSpPr/>
          <p:nvPr/>
        </p:nvSpPr>
        <p:spPr>
          <a:xfrm>
            <a:off x="1147206" y="4519278"/>
            <a:ext cx="950042" cy="629618"/>
          </a:xfrm>
          <a:prstGeom prst="can">
            <a:avLst/>
          </a:prstGeom>
          <a:noFill/>
          <a:ln w="285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TextBox 38"/>
          <p:cNvSpPr txBox="1"/>
          <p:nvPr/>
        </p:nvSpPr>
        <p:spPr>
          <a:xfrm>
            <a:off x="1162110" y="5341000"/>
            <a:ext cx="2347867" cy="369332"/>
          </a:xfrm>
          <a:prstGeom prst="rect">
            <a:avLst/>
          </a:prstGeom>
          <a:noFill/>
        </p:spPr>
        <p:txBody>
          <a:bodyPr wrap="square" rtlCol="0">
            <a:spAutoFit/>
          </a:bodyPr>
          <a:lstStyle/>
          <a:p>
            <a:pPr algn="ctr"/>
            <a:r>
              <a:rPr lang="en-US" sz="1600" dirty="0"/>
              <a:t>IBM </a:t>
            </a:r>
            <a:r>
              <a:rPr lang="en-US" sz="1800" dirty="0"/>
              <a:t>Spectrum</a:t>
            </a:r>
            <a:r>
              <a:rPr lang="en-US" sz="1600" dirty="0"/>
              <a:t> Scale </a:t>
            </a:r>
          </a:p>
        </p:txBody>
      </p:sp>
      <p:grpSp>
        <p:nvGrpSpPr>
          <p:cNvPr id="8" name="Group 7"/>
          <p:cNvGrpSpPr/>
          <p:nvPr/>
        </p:nvGrpSpPr>
        <p:grpSpPr>
          <a:xfrm>
            <a:off x="645167" y="3035044"/>
            <a:ext cx="3296419" cy="380541"/>
            <a:chOff x="638249" y="2182125"/>
            <a:chExt cx="3296419" cy="591194"/>
          </a:xfrm>
        </p:grpSpPr>
        <p:cxnSp>
          <p:nvCxnSpPr>
            <p:cNvPr id="66" name="Straight Arrow Connector 65"/>
            <p:cNvCxnSpPr/>
            <p:nvPr/>
          </p:nvCxnSpPr>
          <p:spPr>
            <a:xfrm rot="5400000" flipH="1">
              <a:off x="3640938" y="2479589"/>
              <a:ext cx="587460" cy="0"/>
            </a:xfrm>
            <a:prstGeom prst="straightConnector1">
              <a:avLst/>
            </a:prstGeom>
            <a:ln w="25400">
              <a:solidFill>
                <a:schemeClr val="tx1">
                  <a:lumMod val="65000"/>
                  <a:lumOff val="35000"/>
                </a:schemeClr>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79" name="Straight Arrow Connector 78"/>
            <p:cNvCxnSpPr>
              <a:cxnSpLocks/>
            </p:cNvCxnSpPr>
            <p:nvPr/>
          </p:nvCxnSpPr>
          <p:spPr>
            <a:xfrm>
              <a:off x="3753190" y="2183992"/>
              <a:ext cx="0" cy="589327"/>
            </a:xfrm>
            <a:prstGeom prst="straightConnector1">
              <a:avLst/>
            </a:prstGeom>
            <a:ln w="25400">
              <a:solidFill>
                <a:schemeClr val="tx1">
                  <a:lumMod val="65000"/>
                  <a:lumOff val="35000"/>
                </a:schemeClr>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52" name="Straight Arrow Connector 51"/>
            <p:cNvCxnSpPr/>
            <p:nvPr/>
          </p:nvCxnSpPr>
          <p:spPr>
            <a:xfrm rot="5400000" flipH="1">
              <a:off x="2793480" y="2477722"/>
              <a:ext cx="587460" cy="0"/>
            </a:xfrm>
            <a:prstGeom prst="straightConnector1">
              <a:avLst/>
            </a:prstGeom>
            <a:ln w="25400">
              <a:solidFill>
                <a:schemeClr val="tx1">
                  <a:lumMod val="65000"/>
                  <a:lumOff val="35000"/>
                </a:schemeClr>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53" name="Straight Arrow Connector 52"/>
            <p:cNvCxnSpPr>
              <a:cxnSpLocks/>
            </p:cNvCxnSpPr>
            <p:nvPr/>
          </p:nvCxnSpPr>
          <p:spPr>
            <a:xfrm>
              <a:off x="2905732" y="2182125"/>
              <a:ext cx="0" cy="589327"/>
            </a:xfrm>
            <a:prstGeom prst="straightConnector1">
              <a:avLst/>
            </a:prstGeom>
            <a:ln w="25400">
              <a:solidFill>
                <a:schemeClr val="tx1">
                  <a:lumMod val="65000"/>
                  <a:lumOff val="35000"/>
                </a:schemeClr>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54" name="Straight Arrow Connector 53"/>
            <p:cNvCxnSpPr/>
            <p:nvPr/>
          </p:nvCxnSpPr>
          <p:spPr>
            <a:xfrm rot="5400000" flipH="1">
              <a:off x="1356363" y="2479589"/>
              <a:ext cx="587460" cy="0"/>
            </a:xfrm>
            <a:prstGeom prst="straightConnector1">
              <a:avLst/>
            </a:prstGeom>
            <a:ln w="25400">
              <a:solidFill>
                <a:schemeClr val="tx1">
                  <a:lumMod val="65000"/>
                  <a:lumOff val="35000"/>
                </a:schemeClr>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a:cxnSpLocks/>
            </p:cNvCxnSpPr>
            <p:nvPr/>
          </p:nvCxnSpPr>
          <p:spPr>
            <a:xfrm>
              <a:off x="1468615" y="2183992"/>
              <a:ext cx="0" cy="589327"/>
            </a:xfrm>
            <a:prstGeom prst="straightConnector1">
              <a:avLst/>
            </a:prstGeom>
            <a:ln w="25400">
              <a:solidFill>
                <a:schemeClr val="tx1">
                  <a:lumMod val="65000"/>
                  <a:lumOff val="35000"/>
                </a:schemeClr>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56" name="Straight Arrow Connector 55"/>
            <p:cNvCxnSpPr/>
            <p:nvPr/>
          </p:nvCxnSpPr>
          <p:spPr>
            <a:xfrm rot="5400000" flipH="1">
              <a:off x="525997" y="2477722"/>
              <a:ext cx="587460" cy="0"/>
            </a:xfrm>
            <a:prstGeom prst="straightConnector1">
              <a:avLst/>
            </a:prstGeom>
            <a:ln w="25400">
              <a:solidFill>
                <a:schemeClr val="tx1">
                  <a:lumMod val="65000"/>
                  <a:lumOff val="35000"/>
                </a:schemeClr>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a:cxnSpLocks/>
            </p:cNvCxnSpPr>
            <p:nvPr/>
          </p:nvCxnSpPr>
          <p:spPr>
            <a:xfrm>
              <a:off x="638249" y="2182125"/>
              <a:ext cx="0" cy="589327"/>
            </a:xfrm>
            <a:prstGeom prst="straightConnector1">
              <a:avLst/>
            </a:prstGeom>
            <a:ln w="25400">
              <a:solidFill>
                <a:schemeClr val="tx1">
                  <a:lumMod val="65000"/>
                  <a:lumOff val="35000"/>
                </a:schemeClr>
              </a:solidFill>
              <a:headEnd type="triangle"/>
              <a:tailEnd type="none"/>
            </a:ln>
          </p:spPr>
          <p:style>
            <a:lnRef idx="1">
              <a:schemeClr val="accent1"/>
            </a:lnRef>
            <a:fillRef idx="0">
              <a:schemeClr val="accent1"/>
            </a:fillRef>
            <a:effectRef idx="0">
              <a:schemeClr val="accent1"/>
            </a:effectRef>
            <a:fontRef idx="minor">
              <a:schemeClr val="tx1"/>
            </a:fontRef>
          </p:style>
        </p:cxnSp>
      </p:grpSp>
      <p:cxnSp>
        <p:nvCxnSpPr>
          <p:cNvPr id="58" name="Straight Arrow Connector 57"/>
          <p:cNvCxnSpPr>
            <a:cxnSpLocks/>
          </p:cNvCxnSpPr>
          <p:nvPr/>
        </p:nvCxnSpPr>
        <p:spPr>
          <a:xfrm flipV="1">
            <a:off x="2394456" y="2209598"/>
            <a:ext cx="0" cy="1205988"/>
          </a:xfrm>
          <a:prstGeom prst="straightConnector1">
            <a:avLst/>
          </a:prstGeom>
          <a:ln w="57150">
            <a:solidFill>
              <a:schemeClr val="tx1">
                <a:lumMod val="65000"/>
                <a:lumOff val="35000"/>
              </a:schemeClr>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59" name="Rectangle 58"/>
          <p:cNvSpPr/>
          <p:nvPr/>
        </p:nvSpPr>
        <p:spPr>
          <a:xfrm>
            <a:off x="1916466" y="1588565"/>
            <a:ext cx="744004" cy="615198"/>
          </a:xfrm>
          <a:prstGeom prst="rect">
            <a:avLst/>
          </a:prstGeom>
          <a:solidFill>
            <a:schemeClr val="bg1"/>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TextBox 59"/>
          <p:cNvSpPr txBox="1"/>
          <p:nvPr/>
        </p:nvSpPr>
        <p:spPr>
          <a:xfrm>
            <a:off x="1909548" y="1745193"/>
            <a:ext cx="750922" cy="307777"/>
          </a:xfrm>
          <a:prstGeom prst="rect">
            <a:avLst/>
          </a:prstGeom>
          <a:noFill/>
        </p:spPr>
        <p:txBody>
          <a:bodyPr wrap="square" rtlCol="0">
            <a:spAutoFit/>
          </a:bodyPr>
          <a:lstStyle/>
          <a:p>
            <a:pPr algn="ctr"/>
            <a:r>
              <a:rPr lang="en-US" sz="1400" dirty="0">
                <a:solidFill>
                  <a:schemeClr val="bg2">
                    <a:lumMod val="25000"/>
                  </a:schemeClr>
                </a:solidFill>
              </a:rPr>
              <a:t>Host</a:t>
            </a:r>
          </a:p>
        </p:txBody>
      </p:sp>
      <p:cxnSp>
        <p:nvCxnSpPr>
          <p:cNvPr id="61" name="Straight Arrow Connector 60"/>
          <p:cNvCxnSpPr>
            <a:cxnSpLocks/>
          </p:cNvCxnSpPr>
          <p:nvPr/>
        </p:nvCxnSpPr>
        <p:spPr>
          <a:xfrm>
            <a:off x="2212978" y="2207731"/>
            <a:ext cx="0" cy="1206652"/>
          </a:xfrm>
          <a:prstGeom prst="straightConnector1">
            <a:avLst/>
          </a:prstGeom>
          <a:ln w="57150">
            <a:solidFill>
              <a:schemeClr val="tx1">
                <a:lumMod val="65000"/>
                <a:lumOff val="35000"/>
              </a:schemeClr>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73" name="Straight Arrow Connector 72"/>
          <p:cNvCxnSpPr>
            <a:cxnSpLocks/>
          </p:cNvCxnSpPr>
          <p:nvPr/>
        </p:nvCxnSpPr>
        <p:spPr>
          <a:xfrm flipH="1">
            <a:off x="737446" y="2067946"/>
            <a:ext cx="329302" cy="321837"/>
          </a:xfrm>
          <a:prstGeom prst="straightConnector1">
            <a:avLst/>
          </a:prstGeom>
          <a:ln w="25400">
            <a:solidFill>
              <a:schemeClr val="tx1">
                <a:lumMod val="65000"/>
                <a:lumOff val="35000"/>
              </a:schemeClr>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75" name="Straight Arrow Connector 74"/>
          <p:cNvCxnSpPr>
            <a:cxnSpLocks/>
          </p:cNvCxnSpPr>
          <p:nvPr/>
        </p:nvCxnSpPr>
        <p:spPr>
          <a:xfrm flipH="1">
            <a:off x="1544704" y="2010444"/>
            <a:ext cx="244067" cy="379339"/>
          </a:xfrm>
          <a:prstGeom prst="straightConnector1">
            <a:avLst/>
          </a:prstGeom>
          <a:ln w="25400">
            <a:solidFill>
              <a:schemeClr val="tx1">
                <a:lumMod val="65000"/>
                <a:lumOff val="35000"/>
              </a:schemeClr>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76" name="Straight Arrow Connector 75"/>
          <p:cNvCxnSpPr>
            <a:cxnSpLocks/>
          </p:cNvCxnSpPr>
          <p:nvPr/>
        </p:nvCxnSpPr>
        <p:spPr>
          <a:xfrm>
            <a:off x="2800004" y="2036446"/>
            <a:ext cx="244610" cy="351412"/>
          </a:xfrm>
          <a:prstGeom prst="straightConnector1">
            <a:avLst/>
          </a:prstGeom>
          <a:ln w="25400">
            <a:solidFill>
              <a:schemeClr val="tx1">
                <a:lumMod val="65000"/>
                <a:lumOff val="35000"/>
              </a:schemeClr>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80" name="Straight Arrow Connector 79"/>
          <p:cNvCxnSpPr>
            <a:cxnSpLocks/>
          </p:cNvCxnSpPr>
          <p:nvPr/>
        </p:nvCxnSpPr>
        <p:spPr>
          <a:xfrm>
            <a:off x="3551561" y="2083021"/>
            <a:ext cx="302090" cy="308464"/>
          </a:xfrm>
          <a:prstGeom prst="straightConnector1">
            <a:avLst/>
          </a:prstGeom>
          <a:ln w="25400">
            <a:solidFill>
              <a:schemeClr val="tx1">
                <a:lumMod val="65000"/>
                <a:lumOff val="35000"/>
              </a:schemeClr>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84" name="Can 34"/>
          <p:cNvSpPr/>
          <p:nvPr/>
        </p:nvSpPr>
        <p:spPr>
          <a:xfrm>
            <a:off x="2472770" y="4519278"/>
            <a:ext cx="950042" cy="629618"/>
          </a:xfrm>
          <a:prstGeom prst="can">
            <a:avLst/>
          </a:prstGeom>
          <a:noFill/>
          <a:ln w="285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Can 34"/>
          <p:cNvSpPr/>
          <p:nvPr/>
        </p:nvSpPr>
        <p:spPr>
          <a:xfrm>
            <a:off x="1809988" y="4736503"/>
            <a:ext cx="950042" cy="629618"/>
          </a:xfrm>
          <a:prstGeom prst="can">
            <a:avLst/>
          </a:prstGeom>
          <a:solidFill>
            <a:schemeClr val="bg1"/>
          </a:solidFill>
          <a:ln w="285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426863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Rectangle 67"/>
          <p:cNvSpPr/>
          <p:nvPr/>
        </p:nvSpPr>
        <p:spPr>
          <a:xfrm>
            <a:off x="3463596" y="2417745"/>
            <a:ext cx="744004" cy="615198"/>
          </a:xfrm>
          <a:prstGeom prst="rect">
            <a:avLst/>
          </a:prstGeom>
          <a:solidFill>
            <a:schemeClr val="bg1"/>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2616442" y="2417315"/>
            <a:ext cx="744004" cy="615198"/>
          </a:xfrm>
          <a:prstGeom prst="rect">
            <a:avLst/>
          </a:prstGeom>
          <a:solidFill>
            <a:schemeClr val="bg1"/>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115"/>
          <p:cNvSpPr/>
          <p:nvPr/>
        </p:nvSpPr>
        <p:spPr>
          <a:xfrm>
            <a:off x="1199767" y="2417315"/>
            <a:ext cx="744004" cy="615198"/>
          </a:xfrm>
          <a:prstGeom prst="rect">
            <a:avLst/>
          </a:prstGeom>
          <a:solidFill>
            <a:schemeClr val="bg1"/>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1"/>
          <p:cNvSpPr>
            <a:spLocks noGrp="1"/>
          </p:cNvSpPr>
          <p:nvPr>
            <p:ph type="ctrTitle"/>
          </p:nvPr>
        </p:nvSpPr>
        <p:spPr>
          <a:xfrm>
            <a:off x="400050" y="342902"/>
            <a:ext cx="7772400" cy="1221494"/>
          </a:xfrm>
        </p:spPr>
        <p:txBody>
          <a:bodyPr anchor="t" anchorCtr="0">
            <a:normAutofit/>
          </a:bodyPr>
          <a:lstStyle/>
          <a:p>
            <a:pPr algn="l"/>
            <a:r>
              <a:rPr lang="en-US" dirty="0">
                <a:solidFill>
                  <a:srgbClr val="0055B8"/>
                </a:solidFill>
              </a:rPr>
              <a:t>Customer case study </a:t>
            </a:r>
            <a:br>
              <a:rPr lang="en-US" dirty="0">
                <a:solidFill>
                  <a:srgbClr val="0055B8"/>
                </a:solidFill>
              </a:rPr>
            </a:br>
            <a:r>
              <a:rPr lang="en-US" dirty="0">
                <a:solidFill>
                  <a:srgbClr val="0055B8"/>
                </a:solidFill>
              </a:rPr>
              <a:t>Problem 1: Bad working practices </a:t>
            </a:r>
            <a:endParaRPr lang="en-US" sz="3000" dirty="0">
              <a:solidFill>
                <a:srgbClr val="0055B8"/>
              </a:solidFill>
            </a:endParaRPr>
          </a:p>
        </p:txBody>
      </p:sp>
      <p:sp>
        <p:nvSpPr>
          <p:cNvPr id="12" name="Rectangle 11"/>
          <p:cNvSpPr/>
          <p:nvPr/>
        </p:nvSpPr>
        <p:spPr>
          <a:xfrm>
            <a:off x="4608522" y="1861976"/>
            <a:ext cx="3745290" cy="2308324"/>
          </a:xfrm>
          <a:prstGeom prst="rect">
            <a:avLst/>
          </a:prstGeom>
        </p:spPr>
        <p:txBody>
          <a:bodyPr wrap="square">
            <a:spAutoFit/>
          </a:bodyPr>
          <a:lstStyle/>
          <a:p>
            <a:r>
              <a:rPr lang="en-US" sz="1800" dirty="0"/>
              <a:t>Jobs sometimes write from the leaf nodes instead of from the host. </a:t>
            </a:r>
          </a:p>
          <a:p>
            <a:endParaRPr lang="en-US" sz="1800" dirty="0"/>
          </a:p>
          <a:p>
            <a:r>
              <a:rPr lang="en-US" sz="1800" dirty="0"/>
              <a:t>If they hammer a particular mount point that can overload one of the filers. </a:t>
            </a:r>
          </a:p>
          <a:p>
            <a:pPr marL="285750" indent="-285750">
              <a:buFont typeface="Arial" panose="020B0604020202020204" pitchFamily="34" charset="0"/>
              <a:buChar char="•"/>
            </a:pPr>
            <a:endParaRPr lang="en-US" sz="1800" dirty="0"/>
          </a:p>
          <a:p>
            <a:endParaRPr lang="en-US" sz="1800" dirty="0"/>
          </a:p>
        </p:txBody>
      </p:sp>
      <p:sp>
        <p:nvSpPr>
          <p:cNvPr id="2" name="Cloud 1"/>
          <p:cNvSpPr/>
          <p:nvPr/>
        </p:nvSpPr>
        <p:spPr>
          <a:xfrm>
            <a:off x="346063" y="3230898"/>
            <a:ext cx="4008779" cy="1096276"/>
          </a:xfrm>
          <a:prstGeom prst="cloud">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TextBox 69"/>
          <p:cNvSpPr txBox="1"/>
          <p:nvPr/>
        </p:nvSpPr>
        <p:spPr>
          <a:xfrm>
            <a:off x="3456678" y="2574373"/>
            <a:ext cx="750922" cy="307777"/>
          </a:xfrm>
          <a:prstGeom prst="rect">
            <a:avLst/>
          </a:prstGeom>
          <a:noFill/>
        </p:spPr>
        <p:txBody>
          <a:bodyPr wrap="square" rtlCol="0">
            <a:spAutoFit/>
          </a:bodyPr>
          <a:lstStyle/>
          <a:p>
            <a:pPr algn="ctr"/>
            <a:r>
              <a:rPr lang="en-US" sz="1400" dirty="0">
                <a:solidFill>
                  <a:schemeClr val="bg2">
                    <a:lumMod val="25000"/>
                  </a:schemeClr>
                </a:solidFill>
              </a:rPr>
              <a:t>Leaf</a:t>
            </a:r>
          </a:p>
        </p:txBody>
      </p:sp>
      <p:sp>
        <p:nvSpPr>
          <p:cNvPr id="110" name="TextBox 109"/>
          <p:cNvSpPr txBox="1"/>
          <p:nvPr/>
        </p:nvSpPr>
        <p:spPr>
          <a:xfrm>
            <a:off x="2609524" y="2573752"/>
            <a:ext cx="750922" cy="307777"/>
          </a:xfrm>
          <a:prstGeom prst="rect">
            <a:avLst/>
          </a:prstGeom>
          <a:noFill/>
        </p:spPr>
        <p:txBody>
          <a:bodyPr wrap="square" rtlCol="0">
            <a:spAutoFit/>
          </a:bodyPr>
          <a:lstStyle/>
          <a:p>
            <a:pPr algn="ctr"/>
            <a:r>
              <a:rPr lang="en-US" sz="1400" dirty="0">
                <a:solidFill>
                  <a:schemeClr val="bg2">
                    <a:lumMod val="25000"/>
                  </a:schemeClr>
                </a:solidFill>
              </a:rPr>
              <a:t>Leaf</a:t>
            </a:r>
          </a:p>
        </p:txBody>
      </p:sp>
      <p:sp>
        <p:nvSpPr>
          <p:cNvPr id="118" name="TextBox 117"/>
          <p:cNvSpPr txBox="1"/>
          <p:nvPr/>
        </p:nvSpPr>
        <p:spPr>
          <a:xfrm>
            <a:off x="1192849" y="2573752"/>
            <a:ext cx="750922" cy="307777"/>
          </a:xfrm>
          <a:prstGeom prst="rect">
            <a:avLst/>
          </a:prstGeom>
          <a:noFill/>
        </p:spPr>
        <p:txBody>
          <a:bodyPr wrap="square" rtlCol="0">
            <a:spAutoFit/>
          </a:bodyPr>
          <a:lstStyle/>
          <a:p>
            <a:pPr algn="ctr"/>
            <a:r>
              <a:rPr lang="en-US" sz="1400" dirty="0">
                <a:solidFill>
                  <a:schemeClr val="bg2">
                    <a:lumMod val="25000"/>
                  </a:schemeClr>
                </a:solidFill>
              </a:rPr>
              <a:t>Leaf</a:t>
            </a:r>
          </a:p>
        </p:txBody>
      </p:sp>
      <p:sp>
        <p:nvSpPr>
          <p:cNvPr id="124" name="Rectangle 123"/>
          <p:cNvSpPr/>
          <p:nvPr/>
        </p:nvSpPr>
        <p:spPr>
          <a:xfrm>
            <a:off x="359900" y="2417315"/>
            <a:ext cx="744004" cy="615198"/>
          </a:xfrm>
          <a:prstGeom prst="rect">
            <a:avLst/>
          </a:prstGeom>
          <a:solidFill>
            <a:schemeClr val="bg1"/>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6" name="TextBox 125"/>
          <p:cNvSpPr txBox="1"/>
          <p:nvPr/>
        </p:nvSpPr>
        <p:spPr>
          <a:xfrm>
            <a:off x="352982" y="2573752"/>
            <a:ext cx="750922" cy="307777"/>
          </a:xfrm>
          <a:prstGeom prst="rect">
            <a:avLst/>
          </a:prstGeom>
          <a:noFill/>
        </p:spPr>
        <p:txBody>
          <a:bodyPr wrap="square" rtlCol="0">
            <a:spAutoFit/>
          </a:bodyPr>
          <a:lstStyle/>
          <a:p>
            <a:pPr algn="ctr"/>
            <a:r>
              <a:rPr lang="en-US" sz="1400" dirty="0">
                <a:solidFill>
                  <a:schemeClr val="bg2">
                    <a:lumMod val="25000"/>
                  </a:schemeClr>
                </a:solidFill>
              </a:rPr>
              <a:t>Leaf</a:t>
            </a:r>
          </a:p>
        </p:txBody>
      </p:sp>
      <p:cxnSp>
        <p:nvCxnSpPr>
          <p:cNvPr id="33" name="Straight Arrow Connector 32"/>
          <p:cNvCxnSpPr/>
          <p:nvPr/>
        </p:nvCxnSpPr>
        <p:spPr>
          <a:xfrm flipV="1">
            <a:off x="2403042" y="4117998"/>
            <a:ext cx="0" cy="361026"/>
          </a:xfrm>
          <a:prstGeom prst="straightConnector1">
            <a:avLst/>
          </a:prstGeom>
          <a:ln w="25400">
            <a:solidFill>
              <a:schemeClr val="tx1">
                <a:lumMod val="85000"/>
                <a:lumOff val="15000"/>
              </a:schemeClr>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a:off x="2221680" y="4117998"/>
            <a:ext cx="0" cy="361023"/>
          </a:xfrm>
          <a:prstGeom prst="straightConnector1">
            <a:avLst/>
          </a:prstGeom>
          <a:ln w="25400">
            <a:solidFill>
              <a:schemeClr val="tx1">
                <a:lumMod val="85000"/>
                <a:lumOff val="15000"/>
              </a:schemeClr>
            </a:solidFill>
            <a:headEnd type="triangle"/>
            <a:tailEnd type="none"/>
          </a:ln>
        </p:spPr>
        <p:style>
          <a:lnRef idx="1">
            <a:schemeClr val="accent1"/>
          </a:lnRef>
          <a:fillRef idx="0">
            <a:schemeClr val="accent1"/>
          </a:fillRef>
          <a:effectRef idx="0">
            <a:schemeClr val="accent1"/>
          </a:effectRef>
          <a:fontRef idx="minor">
            <a:schemeClr val="tx1"/>
          </a:fontRef>
        </p:style>
      </p:cxnSp>
      <p:grpSp>
        <p:nvGrpSpPr>
          <p:cNvPr id="8" name="Group 7"/>
          <p:cNvGrpSpPr/>
          <p:nvPr/>
        </p:nvGrpSpPr>
        <p:grpSpPr>
          <a:xfrm>
            <a:off x="645167" y="3035044"/>
            <a:ext cx="3296419" cy="380541"/>
            <a:chOff x="638249" y="2182125"/>
            <a:chExt cx="3296419" cy="591194"/>
          </a:xfrm>
        </p:grpSpPr>
        <p:cxnSp>
          <p:nvCxnSpPr>
            <p:cNvPr id="66" name="Straight Arrow Connector 65"/>
            <p:cNvCxnSpPr/>
            <p:nvPr/>
          </p:nvCxnSpPr>
          <p:spPr>
            <a:xfrm rot="5400000" flipH="1">
              <a:off x="3640938" y="2479589"/>
              <a:ext cx="587460" cy="0"/>
            </a:xfrm>
            <a:prstGeom prst="straightConnector1">
              <a:avLst/>
            </a:prstGeom>
            <a:ln w="57150">
              <a:solidFill>
                <a:srgbClr val="C00000"/>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79" name="Straight Arrow Connector 78"/>
            <p:cNvCxnSpPr>
              <a:cxnSpLocks/>
            </p:cNvCxnSpPr>
            <p:nvPr/>
          </p:nvCxnSpPr>
          <p:spPr>
            <a:xfrm>
              <a:off x="3753190" y="2183992"/>
              <a:ext cx="0" cy="589327"/>
            </a:xfrm>
            <a:prstGeom prst="straightConnector1">
              <a:avLst/>
            </a:prstGeom>
            <a:ln w="57150">
              <a:solidFill>
                <a:srgbClr val="C00000"/>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52" name="Straight Arrow Connector 51"/>
            <p:cNvCxnSpPr/>
            <p:nvPr/>
          </p:nvCxnSpPr>
          <p:spPr>
            <a:xfrm rot="5400000" flipH="1">
              <a:off x="2793480" y="2477722"/>
              <a:ext cx="587460" cy="0"/>
            </a:xfrm>
            <a:prstGeom prst="straightConnector1">
              <a:avLst/>
            </a:prstGeom>
            <a:ln w="57150">
              <a:solidFill>
                <a:srgbClr val="C00000"/>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53" name="Straight Arrow Connector 52"/>
            <p:cNvCxnSpPr>
              <a:cxnSpLocks/>
            </p:cNvCxnSpPr>
            <p:nvPr/>
          </p:nvCxnSpPr>
          <p:spPr>
            <a:xfrm>
              <a:off x="2905732" y="2182125"/>
              <a:ext cx="0" cy="589327"/>
            </a:xfrm>
            <a:prstGeom prst="straightConnector1">
              <a:avLst/>
            </a:prstGeom>
            <a:ln w="57150">
              <a:solidFill>
                <a:srgbClr val="C00000"/>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54" name="Straight Arrow Connector 53"/>
            <p:cNvCxnSpPr/>
            <p:nvPr/>
          </p:nvCxnSpPr>
          <p:spPr>
            <a:xfrm rot="5400000" flipH="1">
              <a:off x="1356363" y="2479589"/>
              <a:ext cx="587460" cy="0"/>
            </a:xfrm>
            <a:prstGeom prst="straightConnector1">
              <a:avLst/>
            </a:prstGeom>
            <a:ln w="57150">
              <a:solidFill>
                <a:srgbClr val="C00000"/>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a:cxnSpLocks/>
            </p:cNvCxnSpPr>
            <p:nvPr/>
          </p:nvCxnSpPr>
          <p:spPr>
            <a:xfrm>
              <a:off x="1468615" y="2183992"/>
              <a:ext cx="0" cy="589327"/>
            </a:xfrm>
            <a:prstGeom prst="straightConnector1">
              <a:avLst/>
            </a:prstGeom>
            <a:ln w="57150">
              <a:solidFill>
                <a:srgbClr val="C00000"/>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56" name="Straight Arrow Connector 55"/>
            <p:cNvCxnSpPr/>
            <p:nvPr/>
          </p:nvCxnSpPr>
          <p:spPr>
            <a:xfrm rot="5400000" flipH="1">
              <a:off x="525997" y="2477722"/>
              <a:ext cx="587460" cy="0"/>
            </a:xfrm>
            <a:prstGeom prst="straightConnector1">
              <a:avLst/>
            </a:prstGeom>
            <a:ln w="57150">
              <a:solidFill>
                <a:srgbClr val="C00000"/>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a:cxnSpLocks/>
            </p:cNvCxnSpPr>
            <p:nvPr/>
          </p:nvCxnSpPr>
          <p:spPr>
            <a:xfrm>
              <a:off x="638249" y="2182125"/>
              <a:ext cx="0" cy="589327"/>
            </a:xfrm>
            <a:prstGeom prst="straightConnector1">
              <a:avLst/>
            </a:prstGeom>
            <a:ln w="57150">
              <a:solidFill>
                <a:srgbClr val="C00000"/>
              </a:solidFill>
              <a:headEnd type="triangle"/>
              <a:tailEnd type="none"/>
            </a:ln>
          </p:spPr>
          <p:style>
            <a:lnRef idx="1">
              <a:schemeClr val="accent1"/>
            </a:lnRef>
            <a:fillRef idx="0">
              <a:schemeClr val="accent1"/>
            </a:fillRef>
            <a:effectRef idx="0">
              <a:schemeClr val="accent1"/>
            </a:effectRef>
            <a:fontRef idx="minor">
              <a:schemeClr val="tx1"/>
            </a:fontRef>
          </p:style>
        </p:cxnSp>
      </p:grpSp>
      <p:cxnSp>
        <p:nvCxnSpPr>
          <p:cNvPr id="58" name="Straight Arrow Connector 57"/>
          <p:cNvCxnSpPr>
            <a:cxnSpLocks/>
          </p:cNvCxnSpPr>
          <p:nvPr/>
        </p:nvCxnSpPr>
        <p:spPr>
          <a:xfrm flipV="1">
            <a:off x="2386067" y="2209598"/>
            <a:ext cx="0" cy="1205988"/>
          </a:xfrm>
          <a:prstGeom prst="straightConnector1">
            <a:avLst/>
          </a:prstGeom>
          <a:ln w="57150">
            <a:solidFill>
              <a:schemeClr val="tx1">
                <a:lumMod val="65000"/>
                <a:lumOff val="35000"/>
              </a:schemeClr>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59" name="Rectangle 58"/>
          <p:cNvSpPr/>
          <p:nvPr/>
        </p:nvSpPr>
        <p:spPr>
          <a:xfrm>
            <a:off x="1916466" y="1588565"/>
            <a:ext cx="744004" cy="615198"/>
          </a:xfrm>
          <a:prstGeom prst="rect">
            <a:avLst/>
          </a:prstGeom>
          <a:solidFill>
            <a:schemeClr val="bg1"/>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TextBox 59"/>
          <p:cNvSpPr txBox="1"/>
          <p:nvPr/>
        </p:nvSpPr>
        <p:spPr>
          <a:xfrm>
            <a:off x="1909548" y="1745193"/>
            <a:ext cx="750922" cy="307777"/>
          </a:xfrm>
          <a:prstGeom prst="rect">
            <a:avLst/>
          </a:prstGeom>
          <a:noFill/>
        </p:spPr>
        <p:txBody>
          <a:bodyPr wrap="square" rtlCol="0">
            <a:spAutoFit/>
          </a:bodyPr>
          <a:lstStyle/>
          <a:p>
            <a:pPr algn="ctr"/>
            <a:r>
              <a:rPr lang="en-US" sz="1400" dirty="0">
                <a:solidFill>
                  <a:schemeClr val="bg2">
                    <a:lumMod val="25000"/>
                  </a:schemeClr>
                </a:solidFill>
              </a:rPr>
              <a:t>Host</a:t>
            </a:r>
          </a:p>
        </p:txBody>
      </p:sp>
      <p:cxnSp>
        <p:nvCxnSpPr>
          <p:cNvPr id="61" name="Straight Arrow Connector 60"/>
          <p:cNvCxnSpPr>
            <a:cxnSpLocks/>
          </p:cNvCxnSpPr>
          <p:nvPr/>
        </p:nvCxnSpPr>
        <p:spPr>
          <a:xfrm>
            <a:off x="2204589" y="2207731"/>
            <a:ext cx="0" cy="1206652"/>
          </a:xfrm>
          <a:prstGeom prst="straightConnector1">
            <a:avLst/>
          </a:prstGeom>
          <a:ln w="57150">
            <a:solidFill>
              <a:schemeClr val="tx1">
                <a:lumMod val="65000"/>
                <a:lumOff val="35000"/>
              </a:schemeClr>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73" name="Straight Arrow Connector 72"/>
          <p:cNvCxnSpPr>
            <a:cxnSpLocks/>
          </p:cNvCxnSpPr>
          <p:nvPr/>
        </p:nvCxnSpPr>
        <p:spPr>
          <a:xfrm flipH="1">
            <a:off x="737446" y="2067946"/>
            <a:ext cx="329302" cy="321837"/>
          </a:xfrm>
          <a:prstGeom prst="straightConnector1">
            <a:avLst/>
          </a:prstGeom>
          <a:ln w="25400">
            <a:solidFill>
              <a:schemeClr val="tx1">
                <a:lumMod val="65000"/>
                <a:lumOff val="35000"/>
              </a:schemeClr>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75" name="Straight Arrow Connector 74"/>
          <p:cNvCxnSpPr>
            <a:cxnSpLocks/>
          </p:cNvCxnSpPr>
          <p:nvPr/>
        </p:nvCxnSpPr>
        <p:spPr>
          <a:xfrm flipH="1">
            <a:off x="1544704" y="2010444"/>
            <a:ext cx="244067" cy="379339"/>
          </a:xfrm>
          <a:prstGeom prst="straightConnector1">
            <a:avLst/>
          </a:prstGeom>
          <a:ln w="25400">
            <a:solidFill>
              <a:schemeClr val="tx1">
                <a:lumMod val="65000"/>
                <a:lumOff val="35000"/>
              </a:schemeClr>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76" name="Straight Arrow Connector 75"/>
          <p:cNvCxnSpPr>
            <a:cxnSpLocks/>
          </p:cNvCxnSpPr>
          <p:nvPr/>
        </p:nvCxnSpPr>
        <p:spPr>
          <a:xfrm>
            <a:off x="2816782" y="2028057"/>
            <a:ext cx="244610" cy="351412"/>
          </a:xfrm>
          <a:prstGeom prst="straightConnector1">
            <a:avLst/>
          </a:prstGeom>
          <a:ln w="25400">
            <a:solidFill>
              <a:schemeClr val="tx1">
                <a:lumMod val="65000"/>
                <a:lumOff val="35000"/>
              </a:schemeClr>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80" name="Straight Arrow Connector 79"/>
          <p:cNvCxnSpPr>
            <a:cxnSpLocks/>
          </p:cNvCxnSpPr>
          <p:nvPr/>
        </p:nvCxnSpPr>
        <p:spPr>
          <a:xfrm>
            <a:off x="3568339" y="2074632"/>
            <a:ext cx="302090" cy="308464"/>
          </a:xfrm>
          <a:prstGeom prst="straightConnector1">
            <a:avLst/>
          </a:prstGeom>
          <a:ln w="25400">
            <a:solidFill>
              <a:schemeClr val="tx1">
                <a:lumMod val="65000"/>
                <a:lumOff val="35000"/>
              </a:schemeClr>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34" name="Can 34"/>
          <p:cNvSpPr/>
          <p:nvPr/>
        </p:nvSpPr>
        <p:spPr>
          <a:xfrm>
            <a:off x="1147206" y="4519278"/>
            <a:ext cx="950042" cy="629618"/>
          </a:xfrm>
          <a:prstGeom prst="can">
            <a:avLst/>
          </a:prstGeom>
          <a:noFill/>
          <a:ln w="285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p:cNvSpPr txBox="1"/>
          <p:nvPr/>
        </p:nvSpPr>
        <p:spPr>
          <a:xfrm>
            <a:off x="1162110" y="5341000"/>
            <a:ext cx="2347867" cy="369332"/>
          </a:xfrm>
          <a:prstGeom prst="rect">
            <a:avLst/>
          </a:prstGeom>
          <a:noFill/>
        </p:spPr>
        <p:txBody>
          <a:bodyPr wrap="square" rtlCol="0">
            <a:spAutoFit/>
          </a:bodyPr>
          <a:lstStyle/>
          <a:p>
            <a:pPr algn="ctr"/>
            <a:r>
              <a:rPr lang="en-US" sz="1600" dirty="0"/>
              <a:t>IBM </a:t>
            </a:r>
            <a:r>
              <a:rPr lang="en-US" sz="1800" dirty="0"/>
              <a:t>Spectrum</a:t>
            </a:r>
            <a:r>
              <a:rPr lang="en-US" sz="1600" dirty="0"/>
              <a:t> Scale </a:t>
            </a:r>
          </a:p>
        </p:txBody>
      </p:sp>
      <p:sp>
        <p:nvSpPr>
          <p:cNvPr id="36" name="Can 34"/>
          <p:cNvSpPr/>
          <p:nvPr/>
        </p:nvSpPr>
        <p:spPr>
          <a:xfrm>
            <a:off x="2472770" y="4519278"/>
            <a:ext cx="950042" cy="629618"/>
          </a:xfrm>
          <a:prstGeom prst="can">
            <a:avLst/>
          </a:prstGeom>
          <a:solidFill>
            <a:srgbClr val="FF0000"/>
          </a:solidFill>
          <a:ln w="285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Can 34"/>
          <p:cNvSpPr/>
          <p:nvPr/>
        </p:nvSpPr>
        <p:spPr>
          <a:xfrm>
            <a:off x="1809988" y="4736503"/>
            <a:ext cx="950042" cy="629618"/>
          </a:xfrm>
          <a:prstGeom prst="can">
            <a:avLst/>
          </a:prstGeom>
          <a:solidFill>
            <a:schemeClr val="bg1"/>
          </a:solidFill>
          <a:ln w="285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851628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Rectangle 67"/>
          <p:cNvSpPr/>
          <p:nvPr/>
        </p:nvSpPr>
        <p:spPr>
          <a:xfrm>
            <a:off x="3463596" y="2417745"/>
            <a:ext cx="744004" cy="615198"/>
          </a:xfrm>
          <a:prstGeom prst="rect">
            <a:avLst/>
          </a:prstGeom>
          <a:solidFill>
            <a:schemeClr val="bg1"/>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2616442" y="2417315"/>
            <a:ext cx="744004" cy="615198"/>
          </a:xfrm>
          <a:prstGeom prst="rect">
            <a:avLst/>
          </a:prstGeom>
          <a:solidFill>
            <a:schemeClr val="bg1"/>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115"/>
          <p:cNvSpPr/>
          <p:nvPr/>
        </p:nvSpPr>
        <p:spPr>
          <a:xfrm>
            <a:off x="1199767" y="2417315"/>
            <a:ext cx="744004" cy="615198"/>
          </a:xfrm>
          <a:prstGeom prst="rect">
            <a:avLst/>
          </a:prstGeom>
          <a:solidFill>
            <a:schemeClr val="bg1"/>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1"/>
          <p:cNvSpPr>
            <a:spLocks noGrp="1"/>
          </p:cNvSpPr>
          <p:nvPr>
            <p:ph type="ctrTitle"/>
          </p:nvPr>
        </p:nvSpPr>
        <p:spPr>
          <a:xfrm>
            <a:off x="400050" y="342902"/>
            <a:ext cx="7772400" cy="1221494"/>
          </a:xfrm>
        </p:spPr>
        <p:txBody>
          <a:bodyPr anchor="t" anchorCtr="0">
            <a:normAutofit/>
          </a:bodyPr>
          <a:lstStyle/>
          <a:p>
            <a:pPr algn="l"/>
            <a:r>
              <a:rPr lang="en-US" dirty="0">
                <a:solidFill>
                  <a:srgbClr val="0055B8"/>
                </a:solidFill>
              </a:rPr>
              <a:t>Customer case study </a:t>
            </a:r>
            <a:br>
              <a:rPr lang="en-US" dirty="0">
                <a:solidFill>
                  <a:srgbClr val="0055B8"/>
                </a:solidFill>
              </a:rPr>
            </a:br>
            <a:r>
              <a:rPr lang="en-US" dirty="0">
                <a:solidFill>
                  <a:srgbClr val="0055B8"/>
                </a:solidFill>
              </a:rPr>
              <a:t>Problem 2: Debug flag left on</a:t>
            </a:r>
            <a:endParaRPr lang="en-US" sz="3000" dirty="0">
              <a:solidFill>
                <a:srgbClr val="0055B8"/>
              </a:solidFill>
            </a:endParaRPr>
          </a:p>
        </p:txBody>
      </p:sp>
      <p:sp>
        <p:nvSpPr>
          <p:cNvPr id="12" name="Rectangle 11"/>
          <p:cNvSpPr/>
          <p:nvPr/>
        </p:nvSpPr>
        <p:spPr>
          <a:xfrm>
            <a:off x="4608522" y="1861976"/>
            <a:ext cx="3745290" cy="2031325"/>
          </a:xfrm>
          <a:prstGeom prst="rect">
            <a:avLst/>
          </a:prstGeom>
        </p:spPr>
        <p:txBody>
          <a:bodyPr wrap="square">
            <a:spAutoFit/>
          </a:bodyPr>
          <a:lstStyle/>
          <a:p>
            <a:r>
              <a:rPr lang="en-US" sz="1800" dirty="0"/>
              <a:t>Job is debugged on one core then handed over to run at scale </a:t>
            </a:r>
          </a:p>
          <a:p>
            <a:r>
              <a:rPr lang="en-US" sz="1800" dirty="0"/>
              <a:t>– debug flag left on accidentally. </a:t>
            </a:r>
          </a:p>
          <a:p>
            <a:endParaRPr lang="en-US" sz="1800" dirty="0"/>
          </a:p>
          <a:p>
            <a:r>
              <a:rPr lang="en-US" sz="1800" dirty="0"/>
              <a:t>This happens weekly. </a:t>
            </a:r>
          </a:p>
          <a:p>
            <a:pPr marL="285750" indent="-285750">
              <a:buFont typeface="Arial" panose="020B0604020202020204" pitchFamily="34" charset="0"/>
              <a:buChar char="•"/>
            </a:pPr>
            <a:endParaRPr lang="en-US" sz="1800" dirty="0"/>
          </a:p>
          <a:p>
            <a:endParaRPr lang="en-US" sz="1800" dirty="0"/>
          </a:p>
        </p:txBody>
      </p:sp>
      <p:sp>
        <p:nvSpPr>
          <p:cNvPr id="2" name="Cloud 1"/>
          <p:cNvSpPr/>
          <p:nvPr/>
        </p:nvSpPr>
        <p:spPr>
          <a:xfrm>
            <a:off x="346063" y="3230898"/>
            <a:ext cx="4008779" cy="1096276"/>
          </a:xfrm>
          <a:prstGeom prst="cloud">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TextBox 69"/>
          <p:cNvSpPr txBox="1"/>
          <p:nvPr/>
        </p:nvSpPr>
        <p:spPr>
          <a:xfrm>
            <a:off x="3456678" y="2574373"/>
            <a:ext cx="750922" cy="307777"/>
          </a:xfrm>
          <a:prstGeom prst="rect">
            <a:avLst/>
          </a:prstGeom>
          <a:noFill/>
        </p:spPr>
        <p:txBody>
          <a:bodyPr wrap="square" rtlCol="0">
            <a:spAutoFit/>
          </a:bodyPr>
          <a:lstStyle/>
          <a:p>
            <a:pPr algn="ctr"/>
            <a:r>
              <a:rPr lang="en-US" sz="1400" dirty="0">
                <a:solidFill>
                  <a:schemeClr val="bg2">
                    <a:lumMod val="25000"/>
                  </a:schemeClr>
                </a:solidFill>
              </a:rPr>
              <a:t>Leaf</a:t>
            </a:r>
          </a:p>
        </p:txBody>
      </p:sp>
      <p:sp>
        <p:nvSpPr>
          <p:cNvPr id="110" name="TextBox 109"/>
          <p:cNvSpPr txBox="1"/>
          <p:nvPr/>
        </p:nvSpPr>
        <p:spPr>
          <a:xfrm>
            <a:off x="2609524" y="2573752"/>
            <a:ext cx="750922" cy="307777"/>
          </a:xfrm>
          <a:prstGeom prst="rect">
            <a:avLst/>
          </a:prstGeom>
          <a:noFill/>
        </p:spPr>
        <p:txBody>
          <a:bodyPr wrap="square" rtlCol="0">
            <a:spAutoFit/>
          </a:bodyPr>
          <a:lstStyle/>
          <a:p>
            <a:pPr algn="ctr"/>
            <a:r>
              <a:rPr lang="en-US" sz="1400" dirty="0">
                <a:solidFill>
                  <a:schemeClr val="bg2">
                    <a:lumMod val="25000"/>
                  </a:schemeClr>
                </a:solidFill>
              </a:rPr>
              <a:t>Leaf</a:t>
            </a:r>
          </a:p>
        </p:txBody>
      </p:sp>
      <p:sp>
        <p:nvSpPr>
          <p:cNvPr id="118" name="TextBox 117"/>
          <p:cNvSpPr txBox="1"/>
          <p:nvPr/>
        </p:nvSpPr>
        <p:spPr>
          <a:xfrm>
            <a:off x="1192849" y="2573752"/>
            <a:ext cx="750922" cy="307777"/>
          </a:xfrm>
          <a:prstGeom prst="rect">
            <a:avLst/>
          </a:prstGeom>
          <a:noFill/>
        </p:spPr>
        <p:txBody>
          <a:bodyPr wrap="square" rtlCol="0">
            <a:spAutoFit/>
          </a:bodyPr>
          <a:lstStyle/>
          <a:p>
            <a:pPr algn="ctr"/>
            <a:r>
              <a:rPr lang="en-US" sz="1400" dirty="0">
                <a:solidFill>
                  <a:schemeClr val="bg2">
                    <a:lumMod val="25000"/>
                  </a:schemeClr>
                </a:solidFill>
              </a:rPr>
              <a:t>Leaf</a:t>
            </a:r>
          </a:p>
        </p:txBody>
      </p:sp>
      <p:sp>
        <p:nvSpPr>
          <p:cNvPr id="124" name="Rectangle 123"/>
          <p:cNvSpPr/>
          <p:nvPr/>
        </p:nvSpPr>
        <p:spPr>
          <a:xfrm>
            <a:off x="359900" y="2417315"/>
            <a:ext cx="744004" cy="615198"/>
          </a:xfrm>
          <a:prstGeom prst="rect">
            <a:avLst/>
          </a:prstGeom>
          <a:solidFill>
            <a:schemeClr val="bg1"/>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6" name="TextBox 125"/>
          <p:cNvSpPr txBox="1"/>
          <p:nvPr/>
        </p:nvSpPr>
        <p:spPr>
          <a:xfrm>
            <a:off x="352982" y="2573752"/>
            <a:ext cx="750922" cy="307777"/>
          </a:xfrm>
          <a:prstGeom prst="rect">
            <a:avLst/>
          </a:prstGeom>
          <a:noFill/>
        </p:spPr>
        <p:txBody>
          <a:bodyPr wrap="square" rtlCol="0">
            <a:spAutoFit/>
          </a:bodyPr>
          <a:lstStyle/>
          <a:p>
            <a:pPr algn="ctr"/>
            <a:r>
              <a:rPr lang="en-US" sz="1400" dirty="0">
                <a:solidFill>
                  <a:schemeClr val="bg2">
                    <a:lumMod val="25000"/>
                  </a:schemeClr>
                </a:solidFill>
              </a:rPr>
              <a:t>Leaf</a:t>
            </a:r>
          </a:p>
        </p:txBody>
      </p:sp>
      <p:cxnSp>
        <p:nvCxnSpPr>
          <p:cNvPr id="33" name="Straight Arrow Connector 32"/>
          <p:cNvCxnSpPr/>
          <p:nvPr/>
        </p:nvCxnSpPr>
        <p:spPr>
          <a:xfrm flipV="1">
            <a:off x="2403042" y="4117998"/>
            <a:ext cx="0" cy="361026"/>
          </a:xfrm>
          <a:prstGeom prst="straightConnector1">
            <a:avLst/>
          </a:prstGeom>
          <a:ln w="25400">
            <a:solidFill>
              <a:schemeClr val="tx1">
                <a:lumMod val="85000"/>
                <a:lumOff val="15000"/>
              </a:schemeClr>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a:off x="2221680" y="4117998"/>
            <a:ext cx="0" cy="361023"/>
          </a:xfrm>
          <a:prstGeom prst="straightConnector1">
            <a:avLst/>
          </a:prstGeom>
          <a:ln w="25400">
            <a:solidFill>
              <a:schemeClr val="tx1">
                <a:lumMod val="85000"/>
                <a:lumOff val="15000"/>
              </a:schemeClr>
            </a:solidFill>
            <a:headEnd type="triangle"/>
            <a:tailEnd type="none"/>
          </a:ln>
        </p:spPr>
        <p:style>
          <a:lnRef idx="1">
            <a:schemeClr val="accent1"/>
          </a:lnRef>
          <a:fillRef idx="0">
            <a:schemeClr val="accent1"/>
          </a:fillRef>
          <a:effectRef idx="0">
            <a:schemeClr val="accent1"/>
          </a:effectRef>
          <a:fontRef idx="minor">
            <a:schemeClr val="tx1"/>
          </a:fontRef>
        </p:style>
      </p:cxnSp>
      <p:grpSp>
        <p:nvGrpSpPr>
          <p:cNvPr id="8" name="Group 7"/>
          <p:cNvGrpSpPr/>
          <p:nvPr/>
        </p:nvGrpSpPr>
        <p:grpSpPr>
          <a:xfrm>
            <a:off x="645167" y="3035044"/>
            <a:ext cx="3296419" cy="380541"/>
            <a:chOff x="638249" y="2182125"/>
            <a:chExt cx="3296419" cy="591194"/>
          </a:xfrm>
        </p:grpSpPr>
        <p:cxnSp>
          <p:nvCxnSpPr>
            <p:cNvPr id="66" name="Straight Arrow Connector 65"/>
            <p:cNvCxnSpPr/>
            <p:nvPr/>
          </p:nvCxnSpPr>
          <p:spPr>
            <a:xfrm rot="5400000" flipH="1">
              <a:off x="3640938" y="2479589"/>
              <a:ext cx="587460" cy="0"/>
            </a:xfrm>
            <a:prstGeom prst="straightConnector1">
              <a:avLst/>
            </a:prstGeom>
            <a:ln w="28575">
              <a:solidFill>
                <a:srgbClr val="C00000"/>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79" name="Straight Arrow Connector 78"/>
            <p:cNvCxnSpPr>
              <a:cxnSpLocks/>
            </p:cNvCxnSpPr>
            <p:nvPr/>
          </p:nvCxnSpPr>
          <p:spPr>
            <a:xfrm>
              <a:off x="3753190" y="2183992"/>
              <a:ext cx="0" cy="589327"/>
            </a:xfrm>
            <a:prstGeom prst="straightConnector1">
              <a:avLst/>
            </a:prstGeom>
            <a:ln w="28575">
              <a:solidFill>
                <a:srgbClr val="C00000"/>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52" name="Straight Arrow Connector 51"/>
            <p:cNvCxnSpPr/>
            <p:nvPr/>
          </p:nvCxnSpPr>
          <p:spPr>
            <a:xfrm rot="5400000" flipH="1">
              <a:off x="2793480" y="2477722"/>
              <a:ext cx="587460" cy="0"/>
            </a:xfrm>
            <a:prstGeom prst="straightConnector1">
              <a:avLst/>
            </a:prstGeom>
            <a:ln w="28575">
              <a:solidFill>
                <a:srgbClr val="C00000"/>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53" name="Straight Arrow Connector 52"/>
            <p:cNvCxnSpPr>
              <a:cxnSpLocks/>
            </p:cNvCxnSpPr>
            <p:nvPr/>
          </p:nvCxnSpPr>
          <p:spPr>
            <a:xfrm>
              <a:off x="2905732" y="2182125"/>
              <a:ext cx="0" cy="589327"/>
            </a:xfrm>
            <a:prstGeom prst="straightConnector1">
              <a:avLst/>
            </a:prstGeom>
            <a:ln w="28575">
              <a:solidFill>
                <a:srgbClr val="C00000"/>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54" name="Straight Arrow Connector 53"/>
            <p:cNvCxnSpPr/>
            <p:nvPr/>
          </p:nvCxnSpPr>
          <p:spPr>
            <a:xfrm rot="5400000" flipH="1">
              <a:off x="1356363" y="2479589"/>
              <a:ext cx="587460" cy="0"/>
            </a:xfrm>
            <a:prstGeom prst="straightConnector1">
              <a:avLst/>
            </a:prstGeom>
            <a:ln w="28575">
              <a:solidFill>
                <a:srgbClr val="C00000"/>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a:cxnSpLocks/>
            </p:cNvCxnSpPr>
            <p:nvPr/>
          </p:nvCxnSpPr>
          <p:spPr>
            <a:xfrm>
              <a:off x="1468615" y="2183992"/>
              <a:ext cx="0" cy="589327"/>
            </a:xfrm>
            <a:prstGeom prst="straightConnector1">
              <a:avLst/>
            </a:prstGeom>
            <a:ln w="28575">
              <a:solidFill>
                <a:srgbClr val="C00000"/>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56" name="Straight Arrow Connector 55"/>
            <p:cNvCxnSpPr/>
            <p:nvPr/>
          </p:nvCxnSpPr>
          <p:spPr>
            <a:xfrm rot="5400000" flipH="1">
              <a:off x="525997" y="2477722"/>
              <a:ext cx="587460" cy="0"/>
            </a:xfrm>
            <a:prstGeom prst="straightConnector1">
              <a:avLst/>
            </a:prstGeom>
            <a:ln w="28575">
              <a:solidFill>
                <a:srgbClr val="C00000"/>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a:cxnSpLocks/>
            </p:cNvCxnSpPr>
            <p:nvPr/>
          </p:nvCxnSpPr>
          <p:spPr>
            <a:xfrm>
              <a:off x="638249" y="2182125"/>
              <a:ext cx="0" cy="589327"/>
            </a:xfrm>
            <a:prstGeom prst="straightConnector1">
              <a:avLst/>
            </a:prstGeom>
            <a:ln w="28575">
              <a:solidFill>
                <a:srgbClr val="C00000"/>
              </a:solidFill>
              <a:headEnd type="triangle"/>
              <a:tailEnd type="none"/>
            </a:ln>
          </p:spPr>
          <p:style>
            <a:lnRef idx="1">
              <a:schemeClr val="accent1"/>
            </a:lnRef>
            <a:fillRef idx="0">
              <a:schemeClr val="accent1"/>
            </a:fillRef>
            <a:effectRef idx="0">
              <a:schemeClr val="accent1"/>
            </a:effectRef>
            <a:fontRef idx="minor">
              <a:schemeClr val="tx1"/>
            </a:fontRef>
          </p:style>
        </p:cxnSp>
      </p:grpSp>
      <p:cxnSp>
        <p:nvCxnSpPr>
          <p:cNvPr id="58" name="Straight Arrow Connector 57"/>
          <p:cNvCxnSpPr>
            <a:cxnSpLocks/>
          </p:cNvCxnSpPr>
          <p:nvPr/>
        </p:nvCxnSpPr>
        <p:spPr>
          <a:xfrm flipV="1">
            <a:off x="2386067" y="2209598"/>
            <a:ext cx="0" cy="1205988"/>
          </a:xfrm>
          <a:prstGeom prst="straightConnector1">
            <a:avLst/>
          </a:prstGeom>
          <a:ln w="57150">
            <a:solidFill>
              <a:srgbClr val="C00000"/>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59" name="Rectangle 58"/>
          <p:cNvSpPr/>
          <p:nvPr/>
        </p:nvSpPr>
        <p:spPr>
          <a:xfrm>
            <a:off x="1916466" y="1588565"/>
            <a:ext cx="744004" cy="615198"/>
          </a:xfrm>
          <a:prstGeom prst="rect">
            <a:avLst/>
          </a:prstGeom>
          <a:solidFill>
            <a:schemeClr val="bg1"/>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TextBox 59"/>
          <p:cNvSpPr txBox="1"/>
          <p:nvPr/>
        </p:nvSpPr>
        <p:spPr>
          <a:xfrm>
            <a:off x="1909548" y="1745193"/>
            <a:ext cx="750922" cy="307777"/>
          </a:xfrm>
          <a:prstGeom prst="rect">
            <a:avLst/>
          </a:prstGeom>
          <a:noFill/>
        </p:spPr>
        <p:txBody>
          <a:bodyPr wrap="square" rtlCol="0">
            <a:spAutoFit/>
          </a:bodyPr>
          <a:lstStyle/>
          <a:p>
            <a:pPr algn="ctr"/>
            <a:r>
              <a:rPr lang="en-US" sz="1400" dirty="0">
                <a:solidFill>
                  <a:schemeClr val="bg2">
                    <a:lumMod val="25000"/>
                  </a:schemeClr>
                </a:solidFill>
              </a:rPr>
              <a:t>Host</a:t>
            </a:r>
          </a:p>
        </p:txBody>
      </p:sp>
      <p:cxnSp>
        <p:nvCxnSpPr>
          <p:cNvPr id="61" name="Straight Arrow Connector 60"/>
          <p:cNvCxnSpPr>
            <a:cxnSpLocks/>
          </p:cNvCxnSpPr>
          <p:nvPr/>
        </p:nvCxnSpPr>
        <p:spPr>
          <a:xfrm>
            <a:off x="2204589" y="2207731"/>
            <a:ext cx="0" cy="1206652"/>
          </a:xfrm>
          <a:prstGeom prst="straightConnector1">
            <a:avLst/>
          </a:prstGeom>
          <a:ln w="57150">
            <a:solidFill>
              <a:srgbClr val="C00000"/>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73" name="Straight Arrow Connector 72"/>
          <p:cNvCxnSpPr>
            <a:cxnSpLocks/>
          </p:cNvCxnSpPr>
          <p:nvPr/>
        </p:nvCxnSpPr>
        <p:spPr>
          <a:xfrm flipH="1">
            <a:off x="737446" y="2067946"/>
            <a:ext cx="329302" cy="321837"/>
          </a:xfrm>
          <a:prstGeom prst="straightConnector1">
            <a:avLst/>
          </a:prstGeom>
          <a:ln w="25400">
            <a:solidFill>
              <a:schemeClr val="tx1">
                <a:lumMod val="65000"/>
                <a:lumOff val="35000"/>
              </a:schemeClr>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75" name="Straight Arrow Connector 74"/>
          <p:cNvCxnSpPr>
            <a:cxnSpLocks/>
          </p:cNvCxnSpPr>
          <p:nvPr/>
        </p:nvCxnSpPr>
        <p:spPr>
          <a:xfrm flipH="1">
            <a:off x="1544704" y="2010444"/>
            <a:ext cx="244067" cy="379339"/>
          </a:xfrm>
          <a:prstGeom prst="straightConnector1">
            <a:avLst/>
          </a:prstGeom>
          <a:ln w="25400">
            <a:solidFill>
              <a:schemeClr val="tx1">
                <a:lumMod val="65000"/>
                <a:lumOff val="35000"/>
              </a:schemeClr>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76" name="Straight Arrow Connector 75"/>
          <p:cNvCxnSpPr>
            <a:cxnSpLocks/>
          </p:cNvCxnSpPr>
          <p:nvPr/>
        </p:nvCxnSpPr>
        <p:spPr>
          <a:xfrm>
            <a:off x="2800004" y="2036446"/>
            <a:ext cx="244610" cy="351412"/>
          </a:xfrm>
          <a:prstGeom prst="straightConnector1">
            <a:avLst/>
          </a:prstGeom>
          <a:ln w="25400">
            <a:solidFill>
              <a:schemeClr val="tx1">
                <a:lumMod val="65000"/>
                <a:lumOff val="35000"/>
              </a:schemeClr>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80" name="Straight Arrow Connector 79"/>
          <p:cNvCxnSpPr>
            <a:cxnSpLocks/>
          </p:cNvCxnSpPr>
          <p:nvPr/>
        </p:nvCxnSpPr>
        <p:spPr>
          <a:xfrm>
            <a:off x="3559950" y="2083021"/>
            <a:ext cx="302090" cy="308464"/>
          </a:xfrm>
          <a:prstGeom prst="straightConnector1">
            <a:avLst/>
          </a:prstGeom>
          <a:ln w="25400">
            <a:solidFill>
              <a:schemeClr val="tx1">
                <a:lumMod val="65000"/>
                <a:lumOff val="35000"/>
              </a:schemeClr>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34" name="Can 34"/>
          <p:cNvSpPr/>
          <p:nvPr/>
        </p:nvSpPr>
        <p:spPr>
          <a:xfrm>
            <a:off x="1147206" y="4519278"/>
            <a:ext cx="950042" cy="629618"/>
          </a:xfrm>
          <a:prstGeom prst="can">
            <a:avLst/>
          </a:prstGeom>
          <a:noFill/>
          <a:ln w="285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p:cNvSpPr txBox="1"/>
          <p:nvPr/>
        </p:nvSpPr>
        <p:spPr>
          <a:xfrm>
            <a:off x="1162110" y="5341000"/>
            <a:ext cx="2347867" cy="369332"/>
          </a:xfrm>
          <a:prstGeom prst="rect">
            <a:avLst/>
          </a:prstGeom>
          <a:noFill/>
        </p:spPr>
        <p:txBody>
          <a:bodyPr wrap="square" rtlCol="0">
            <a:spAutoFit/>
          </a:bodyPr>
          <a:lstStyle/>
          <a:p>
            <a:pPr algn="ctr"/>
            <a:r>
              <a:rPr lang="en-US" sz="1600" dirty="0"/>
              <a:t>IBM </a:t>
            </a:r>
            <a:r>
              <a:rPr lang="en-US" sz="1800" dirty="0"/>
              <a:t>Spectrum</a:t>
            </a:r>
            <a:r>
              <a:rPr lang="en-US" sz="1600" dirty="0"/>
              <a:t> Scale </a:t>
            </a:r>
          </a:p>
        </p:txBody>
      </p:sp>
      <p:sp>
        <p:nvSpPr>
          <p:cNvPr id="36" name="Can 34"/>
          <p:cNvSpPr/>
          <p:nvPr/>
        </p:nvSpPr>
        <p:spPr>
          <a:xfrm>
            <a:off x="2472770" y="4519278"/>
            <a:ext cx="950042" cy="629618"/>
          </a:xfrm>
          <a:prstGeom prst="can">
            <a:avLst/>
          </a:prstGeom>
          <a:solidFill>
            <a:srgbClr val="FF0000"/>
          </a:solidFill>
          <a:ln w="285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Can 34"/>
          <p:cNvSpPr/>
          <p:nvPr/>
        </p:nvSpPr>
        <p:spPr>
          <a:xfrm>
            <a:off x="1809988" y="4736503"/>
            <a:ext cx="950042" cy="629618"/>
          </a:xfrm>
          <a:prstGeom prst="can">
            <a:avLst/>
          </a:prstGeom>
          <a:solidFill>
            <a:schemeClr val="bg1"/>
          </a:solidFill>
          <a:ln w="285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719552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Rectangle 67"/>
          <p:cNvSpPr/>
          <p:nvPr/>
        </p:nvSpPr>
        <p:spPr>
          <a:xfrm>
            <a:off x="3463596" y="2245504"/>
            <a:ext cx="744004" cy="787439"/>
          </a:xfrm>
          <a:prstGeom prst="rect">
            <a:avLst/>
          </a:prstGeom>
          <a:solidFill>
            <a:schemeClr val="bg1"/>
          </a:solidFill>
          <a:ln w="76200">
            <a:solidFill>
              <a:srgbClr val="0055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2616442" y="2245074"/>
            <a:ext cx="744004" cy="787439"/>
          </a:xfrm>
          <a:prstGeom prst="rect">
            <a:avLst/>
          </a:prstGeom>
          <a:solidFill>
            <a:schemeClr val="bg1"/>
          </a:solidFill>
          <a:ln w="76200">
            <a:solidFill>
              <a:srgbClr val="0055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115"/>
          <p:cNvSpPr/>
          <p:nvPr/>
        </p:nvSpPr>
        <p:spPr>
          <a:xfrm>
            <a:off x="1199767" y="2245074"/>
            <a:ext cx="744004" cy="787439"/>
          </a:xfrm>
          <a:prstGeom prst="rect">
            <a:avLst/>
          </a:prstGeom>
          <a:solidFill>
            <a:schemeClr val="bg1"/>
          </a:solidFill>
          <a:ln w="76200">
            <a:solidFill>
              <a:srgbClr val="0055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1"/>
          <p:cNvSpPr>
            <a:spLocks noGrp="1"/>
          </p:cNvSpPr>
          <p:nvPr>
            <p:ph type="ctrTitle"/>
          </p:nvPr>
        </p:nvSpPr>
        <p:spPr>
          <a:xfrm>
            <a:off x="400050" y="342902"/>
            <a:ext cx="7772400" cy="1221494"/>
          </a:xfrm>
        </p:spPr>
        <p:txBody>
          <a:bodyPr anchor="t" anchorCtr="0">
            <a:normAutofit/>
          </a:bodyPr>
          <a:lstStyle/>
          <a:p>
            <a:pPr algn="l"/>
            <a:r>
              <a:rPr lang="en-US" dirty="0">
                <a:solidFill>
                  <a:srgbClr val="0055B8"/>
                </a:solidFill>
              </a:rPr>
              <a:t>Customer Case Study: Mistral deployment</a:t>
            </a:r>
            <a:endParaRPr lang="en-US" sz="3000" dirty="0">
              <a:solidFill>
                <a:srgbClr val="0055B8"/>
              </a:solidFill>
            </a:endParaRPr>
          </a:p>
        </p:txBody>
      </p:sp>
      <p:sp>
        <p:nvSpPr>
          <p:cNvPr id="12" name="Rectangle 11"/>
          <p:cNvSpPr/>
          <p:nvPr/>
        </p:nvSpPr>
        <p:spPr>
          <a:xfrm>
            <a:off x="4608522" y="1417359"/>
            <a:ext cx="4070875" cy="3693319"/>
          </a:xfrm>
          <a:prstGeom prst="rect">
            <a:avLst/>
          </a:prstGeom>
        </p:spPr>
        <p:txBody>
          <a:bodyPr wrap="square">
            <a:spAutoFit/>
          </a:bodyPr>
          <a:lstStyle/>
          <a:p>
            <a:r>
              <a:rPr lang="en-US" sz="1800" dirty="0"/>
              <a:t>Production jobs are wrapped in Mistral via an LSF job starter.</a:t>
            </a:r>
          </a:p>
          <a:p>
            <a:pPr marL="285750" indent="-285750">
              <a:buFont typeface="Arial" panose="020B0604020202020204" pitchFamily="34" charset="0"/>
              <a:buChar char="•"/>
            </a:pPr>
            <a:endParaRPr lang="en-US" sz="1800" dirty="0"/>
          </a:p>
          <a:p>
            <a:r>
              <a:rPr lang="en-US" sz="1800" dirty="0"/>
              <a:t>Mistral generates an alert if:</a:t>
            </a:r>
          </a:p>
          <a:p>
            <a:pPr marL="285750" indent="-285750">
              <a:buFont typeface="Arial" panose="020B0604020202020204" pitchFamily="34" charset="0"/>
              <a:buChar char="•"/>
            </a:pPr>
            <a:r>
              <a:rPr lang="en-US" sz="1800" dirty="0"/>
              <a:t>Leaf nodes write to the file system</a:t>
            </a:r>
          </a:p>
          <a:p>
            <a:pPr marL="285750" indent="-285750">
              <a:buFont typeface="Arial" panose="020B0604020202020204" pitchFamily="34" charset="0"/>
              <a:buChar char="•"/>
            </a:pPr>
            <a:r>
              <a:rPr lang="en-US" sz="1800" dirty="0"/>
              <a:t>Host nodes write too much data</a:t>
            </a:r>
          </a:p>
          <a:p>
            <a:pPr marL="285750" indent="-285750">
              <a:buFont typeface="Arial" panose="020B0604020202020204" pitchFamily="34" charset="0"/>
              <a:buChar char="•"/>
            </a:pPr>
            <a:endParaRPr lang="en-US" sz="1800" dirty="0"/>
          </a:p>
          <a:p>
            <a:r>
              <a:rPr lang="en-US" sz="1800" dirty="0"/>
              <a:t>Two use cases:</a:t>
            </a:r>
          </a:p>
          <a:p>
            <a:pPr marL="285750" indent="-285750">
              <a:buFont typeface="Arial" panose="020B0604020202020204" pitchFamily="34" charset="0"/>
              <a:buChar char="•"/>
            </a:pPr>
            <a:r>
              <a:rPr lang="en-US" sz="1800" dirty="0"/>
              <a:t>My house is on fire</a:t>
            </a:r>
          </a:p>
          <a:p>
            <a:pPr marL="285750" indent="-285750">
              <a:buFont typeface="Arial" panose="020B0604020202020204" pitchFamily="34" charset="0"/>
              <a:buChar char="•"/>
            </a:pPr>
            <a:r>
              <a:rPr lang="en-US" sz="1800" dirty="0"/>
              <a:t>My house was on fire, but I missed it</a:t>
            </a:r>
          </a:p>
          <a:p>
            <a:pPr marL="285750" indent="-285750">
              <a:buFont typeface="Arial" panose="020B0604020202020204" pitchFamily="34" charset="0"/>
              <a:buChar char="•"/>
            </a:pPr>
            <a:endParaRPr lang="en-US" sz="1800" dirty="0"/>
          </a:p>
          <a:p>
            <a:r>
              <a:rPr lang="en-US" sz="1800" dirty="0"/>
              <a:t>Integration with RTM makes this possible.</a:t>
            </a:r>
          </a:p>
          <a:p>
            <a:endParaRPr lang="en-US" sz="1800" dirty="0"/>
          </a:p>
        </p:txBody>
      </p:sp>
      <p:sp>
        <p:nvSpPr>
          <p:cNvPr id="2" name="Cloud 1"/>
          <p:cNvSpPr/>
          <p:nvPr/>
        </p:nvSpPr>
        <p:spPr>
          <a:xfrm>
            <a:off x="346063" y="3230898"/>
            <a:ext cx="4008779" cy="1096276"/>
          </a:xfrm>
          <a:prstGeom prst="cloud">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TextBox 69"/>
          <p:cNvSpPr txBox="1"/>
          <p:nvPr/>
        </p:nvSpPr>
        <p:spPr>
          <a:xfrm>
            <a:off x="3456678" y="2616318"/>
            <a:ext cx="750922" cy="307777"/>
          </a:xfrm>
          <a:prstGeom prst="rect">
            <a:avLst/>
          </a:prstGeom>
          <a:noFill/>
        </p:spPr>
        <p:txBody>
          <a:bodyPr wrap="square" rtlCol="0">
            <a:spAutoFit/>
          </a:bodyPr>
          <a:lstStyle/>
          <a:p>
            <a:pPr algn="ctr"/>
            <a:r>
              <a:rPr lang="en-US" sz="1400" dirty="0">
                <a:solidFill>
                  <a:schemeClr val="bg2">
                    <a:lumMod val="25000"/>
                  </a:schemeClr>
                </a:solidFill>
              </a:rPr>
              <a:t>Leaf</a:t>
            </a:r>
          </a:p>
        </p:txBody>
      </p:sp>
      <p:sp>
        <p:nvSpPr>
          <p:cNvPr id="110" name="TextBox 109"/>
          <p:cNvSpPr txBox="1"/>
          <p:nvPr/>
        </p:nvSpPr>
        <p:spPr>
          <a:xfrm>
            <a:off x="2609524" y="2615697"/>
            <a:ext cx="750922" cy="307777"/>
          </a:xfrm>
          <a:prstGeom prst="rect">
            <a:avLst/>
          </a:prstGeom>
          <a:noFill/>
        </p:spPr>
        <p:txBody>
          <a:bodyPr wrap="square" rtlCol="0">
            <a:spAutoFit/>
          </a:bodyPr>
          <a:lstStyle/>
          <a:p>
            <a:pPr algn="ctr"/>
            <a:r>
              <a:rPr lang="en-US" sz="1400" dirty="0">
                <a:solidFill>
                  <a:schemeClr val="bg2">
                    <a:lumMod val="25000"/>
                  </a:schemeClr>
                </a:solidFill>
              </a:rPr>
              <a:t>Leaf</a:t>
            </a:r>
          </a:p>
        </p:txBody>
      </p:sp>
      <p:sp>
        <p:nvSpPr>
          <p:cNvPr id="118" name="TextBox 117"/>
          <p:cNvSpPr txBox="1"/>
          <p:nvPr/>
        </p:nvSpPr>
        <p:spPr>
          <a:xfrm>
            <a:off x="1192849" y="2615697"/>
            <a:ext cx="750922" cy="307777"/>
          </a:xfrm>
          <a:prstGeom prst="rect">
            <a:avLst/>
          </a:prstGeom>
          <a:noFill/>
        </p:spPr>
        <p:txBody>
          <a:bodyPr wrap="square" rtlCol="0">
            <a:spAutoFit/>
          </a:bodyPr>
          <a:lstStyle/>
          <a:p>
            <a:pPr algn="ctr"/>
            <a:r>
              <a:rPr lang="en-US" sz="1400" dirty="0">
                <a:solidFill>
                  <a:schemeClr val="bg2">
                    <a:lumMod val="25000"/>
                  </a:schemeClr>
                </a:solidFill>
              </a:rPr>
              <a:t>Leaf</a:t>
            </a:r>
          </a:p>
        </p:txBody>
      </p:sp>
      <p:sp>
        <p:nvSpPr>
          <p:cNvPr id="124" name="Rectangle 123"/>
          <p:cNvSpPr/>
          <p:nvPr/>
        </p:nvSpPr>
        <p:spPr>
          <a:xfrm>
            <a:off x="359900" y="2245074"/>
            <a:ext cx="744004" cy="787439"/>
          </a:xfrm>
          <a:prstGeom prst="rect">
            <a:avLst/>
          </a:prstGeom>
          <a:solidFill>
            <a:schemeClr val="bg1"/>
          </a:solidFill>
          <a:ln w="76200">
            <a:solidFill>
              <a:srgbClr val="0055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6" name="TextBox 125"/>
          <p:cNvSpPr txBox="1"/>
          <p:nvPr/>
        </p:nvSpPr>
        <p:spPr>
          <a:xfrm>
            <a:off x="352982" y="2615697"/>
            <a:ext cx="750922" cy="307777"/>
          </a:xfrm>
          <a:prstGeom prst="rect">
            <a:avLst/>
          </a:prstGeom>
          <a:noFill/>
        </p:spPr>
        <p:txBody>
          <a:bodyPr wrap="square" rtlCol="0">
            <a:spAutoFit/>
          </a:bodyPr>
          <a:lstStyle/>
          <a:p>
            <a:pPr algn="ctr"/>
            <a:r>
              <a:rPr lang="en-US" sz="1400" dirty="0">
                <a:solidFill>
                  <a:schemeClr val="bg2">
                    <a:lumMod val="25000"/>
                  </a:schemeClr>
                </a:solidFill>
              </a:rPr>
              <a:t>Leaf</a:t>
            </a:r>
          </a:p>
        </p:txBody>
      </p:sp>
      <p:cxnSp>
        <p:nvCxnSpPr>
          <p:cNvPr id="33" name="Straight Arrow Connector 32"/>
          <p:cNvCxnSpPr/>
          <p:nvPr/>
        </p:nvCxnSpPr>
        <p:spPr>
          <a:xfrm flipV="1">
            <a:off x="2411431" y="4117998"/>
            <a:ext cx="0" cy="361026"/>
          </a:xfrm>
          <a:prstGeom prst="straightConnector1">
            <a:avLst/>
          </a:prstGeom>
          <a:ln w="25400">
            <a:solidFill>
              <a:schemeClr val="tx1">
                <a:lumMod val="85000"/>
                <a:lumOff val="15000"/>
              </a:schemeClr>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a:off x="2230069" y="4117998"/>
            <a:ext cx="0" cy="361023"/>
          </a:xfrm>
          <a:prstGeom prst="straightConnector1">
            <a:avLst/>
          </a:prstGeom>
          <a:ln w="25400">
            <a:solidFill>
              <a:schemeClr val="tx1">
                <a:lumMod val="85000"/>
                <a:lumOff val="15000"/>
              </a:schemeClr>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38" name="Can 34"/>
          <p:cNvSpPr/>
          <p:nvPr/>
        </p:nvSpPr>
        <p:spPr>
          <a:xfrm>
            <a:off x="1147206" y="4519278"/>
            <a:ext cx="950042" cy="629618"/>
          </a:xfrm>
          <a:prstGeom prst="can">
            <a:avLst/>
          </a:prstGeom>
          <a:noFill/>
          <a:ln w="285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TextBox 38"/>
          <p:cNvSpPr txBox="1"/>
          <p:nvPr/>
        </p:nvSpPr>
        <p:spPr>
          <a:xfrm>
            <a:off x="1162110" y="5341000"/>
            <a:ext cx="2347867" cy="369332"/>
          </a:xfrm>
          <a:prstGeom prst="rect">
            <a:avLst/>
          </a:prstGeom>
          <a:noFill/>
        </p:spPr>
        <p:txBody>
          <a:bodyPr wrap="square" rtlCol="0">
            <a:spAutoFit/>
          </a:bodyPr>
          <a:lstStyle/>
          <a:p>
            <a:pPr algn="ctr"/>
            <a:r>
              <a:rPr lang="en-US" sz="1600" dirty="0"/>
              <a:t>IBM </a:t>
            </a:r>
            <a:r>
              <a:rPr lang="en-US" sz="1800" dirty="0"/>
              <a:t>Spectrum</a:t>
            </a:r>
            <a:r>
              <a:rPr lang="en-US" sz="1600" dirty="0"/>
              <a:t> Scale </a:t>
            </a:r>
          </a:p>
        </p:txBody>
      </p:sp>
      <p:grpSp>
        <p:nvGrpSpPr>
          <p:cNvPr id="8" name="Group 7"/>
          <p:cNvGrpSpPr/>
          <p:nvPr/>
        </p:nvGrpSpPr>
        <p:grpSpPr>
          <a:xfrm>
            <a:off x="645167" y="3060211"/>
            <a:ext cx="3296419" cy="380541"/>
            <a:chOff x="638249" y="2182125"/>
            <a:chExt cx="3296419" cy="591194"/>
          </a:xfrm>
        </p:grpSpPr>
        <p:cxnSp>
          <p:nvCxnSpPr>
            <p:cNvPr id="66" name="Straight Arrow Connector 65"/>
            <p:cNvCxnSpPr/>
            <p:nvPr/>
          </p:nvCxnSpPr>
          <p:spPr>
            <a:xfrm rot="5400000" flipH="1">
              <a:off x="3640938" y="2479589"/>
              <a:ext cx="587460" cy="0"/>
            </a:xfrm>
            <a:prstGeom prst="straightConnector1">
              <a:avLst/>
            </a:prstGeom>
            <a:ln w="25400">
              <a:solidFill>
                <a:schemeClr val="tx1">
                  <a:lumMod val="65000"/>
                  <a:lumOff val="35000"/>
                </a:schemeClr>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79" name="Straight Arrow Connector 78"/>
            <p:cNvCxnSpPr>
              <a:cxnSpLocks/>
            </p:cNvCxnSpPr>
            <p:nvPr/>
          </p:nvCxnSpPr>
          <p:spPr>
            <a:xfrm>
              <a:off x="3753190" y="2183992"/>
              <a:ext cx="0" cy="589327"/>
            </a:xfrm>
            <a:prstGeom prst="straightConnector1">
              <a:avLst/>
            </a:prstGeom>
            <a:ln w="25400">
              <a:solidFill>
                <a:schemeClr val="tx1">
                  <a:lumMod val="65000"/>
                  <a:lumOff val="35000"/>
                </a:schemeClr>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52" name="Straight Arrow Connector 51"/>
            <p:cNvCxnSpPr/>
            <p:nvPr/>
          </p:nvCxnSpPr>
          <p:spPr>
            <a:xfrm rot="5400000" flipH="1">
              <a:off x="2793480" y="2477722"/>
              <a:ext cx="587460" cy="0"/>
            </a:xfrm>
            <a:prstGeom prst="straightConnector1">
              <a:avLst/>
            </a:prstGeom>
            <a:ln w="25400">
              <a:solidFill>
                <a:schemeClr val="tx1">
                  <a:lumMod val="65000"/>
                  <a:lumOff val="35000"/>
                </a:schemeClr>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53" name="Straight Arrow Connector 52"/>
            <p:cNvCxnSpPr>
              <a:cxnSpLocks/>
            </p:cNvCxnSpPr>
            <p:nvPr/>
          </p:nvCxnSpPr>
          <p:spPr>
            <a:xfrm>
              <a:off x="2905732" y="2182125"/>
              <a:ext cx="0" cy="589327"/>
            </a:xfrm>
            <a:prstGeom prst="straightConnector1">
              <a:avLst/>
            </a:prstGeom>
            <a:ln w="25400">
              <a:solidFill>
                <a:schemeClr val="tx1">
                  <a:lumMod val="65000"/>
                  <a:lumOff val="35000"/>
                </a:schemeClr>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54" name="Straight Arrow Connector 53"/>
            <p:cNvCxnSpPr/>
            <p:nvPr/>
          </p:nvCxnSpPr>
          <p:spPr>
            <a:xfrm rot="5400000" flipH="1">
              <a:off x="1356363" y="2479589"/>
              <a:ext cx="587460" cy="0"/>
            </a:xfrm>
            <a:prstGeom prst="straightConnector1">
              <a:avLst/>
            </a:prstGeom>
            <a:ln w="25400">
              <a:solidFill>
                <a:schemeClr val="tx1">
                  <a:lumMod val="65000"/>
                  <a:lumOff val="35000"/>
                </a:schemeClr>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a:cxnSpLocks/>
            </p:cNvCxnSpPr>
            <p:nvPr/>
          </p:nvCxnSpPr>
          <p:spPr>
            <a:xfrm>
              <a:off x="1468615" y="2183992"/>
              <a:ext cx="0" cy="589327"/>
            </a:xfrm>
            <a:prstGeom prst="straightConnector1">
              <a:avLst/>
            </a:prstGeom>
            <a:ln w="25400">
              <a:solidFill>
                <a:schemeClr val="tx1">
                  <a:lumMod val="65000"/>
                  <a:lumOff val="35000"/>
                </a:schemeClr>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56" name="Straight Arrow Connector 55"/>
            <p:cNvCxnSpPr/>
            <p:nvPr/>
          </p:nvCxnSpPr>
          <p:spPr>
            <a:xfrm rot="5400000" flipH="1">
              <a:off x="525997" y="2477722"/>
              <a:ext cx="587460" cy="0"/>
            </a:xfrm>
            <a:prstGeom prst="straightConnector1">
              <a:avLst/>
            </a:prstGeom>
            <a:ln w="25400">
              <a:solidFill>
                <a:schemeClr val="tx1">
                  <a:lumMod val="65000"/>
                  <a:lumOff val="35000"/>
                </a:schemeClr>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a:cxnSpLocks/>
            </p:cNvCxnSpPr>
            <p:nvPr/>
          </p:nvCxnSpPr>
          <p:spPr>
            <a:xfrm>
              <a:off x="638249" y="2182125"/>
              <a:ext cx="0" cy="589327"/>
            </a:xfrm>
            <a:prstGeom prst="straightConnector1">
              <a:avLst/>
            </a:prstGeom>
            <a:ln w="25400">
              <a:solidFill>
                <a:schemeClr val="tx1">
                  <a:lumMod val="65000"/>
                  <a:lumOff val="35000"/>
                </a:schemeClr>
              </a:solidFill>
              <a:headEnd type="triangle"/>
              <a:tailEnd type="none"/>
            </a:ln>
          </p:spPr>
          <p:style>
            <a:lnRef idx="1">
              <a:schemeClr val="accent1"/>
            </a:lnRef>
            <a:fillRef idx="0">
              <a:schemeClr val="accent1"/>
            </a:fillRef>
            <a:effectRef idx="0">
              <a:schemeClr val="accent1"/>
            </a:effectRef>
            <a:fontRef idx="minor">
              <a:schemeClr val="tx1"/>
            </a:fontRef>
          </p:style>
        </p:cxnSp>
      </p:grpSp>
      <p:cxnSp>
        <p:nvCxnSpPr>
          <p:cNvPr id="58" name="Straight Arrow Connector 57"/>
          <p:cNvCxnSpPr>
            <a:cxnSpLocks/>
          </p:cNvCxnSpPr>
          <p:nvPr/>
        </p:nvCxnSpPr>
        <p:spPr>
          <a:xfrm flipV="1">
            <a:off x="2394456" y="2167653"/>
            <a:ext cx="0" cy="1205988"/>
          </a:xfrm>
          <a:prstGeom prst="straightConnector1">
            <a:avLst/>
          </a:prstGeom>
          <a:ln w="57150">
            <a:solidFill>
              <a:schemeClr val="tx1">
                <a:lumMod val="65000"/>
                <a:lumOff val="35000"/>
              </a:schemeClr>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59" name="Rectangle 58"/>
          <p:cNvSpPr/>
          <p:nvPr/>
        </p:nvSpPr>
        <p:spPr>
          <a:xfrm>
            <a:off x="1916466" y="1324045"/>
            <a:ext cx="744004" cy="787439"/>
          </a:xfrm>
          <a:prstGeom prst="rect">
            <a:avLst/>
          </a:prstGeom>
          <a:solidFill>
            <a:schemeClr val="bg1"/>
          </a:solidFill>
          <a:ln w="76200">
            <a:solidFill>
              <a:srgbClr val="0055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TextBox 59"/>
          <p:cNvSpPr txBox="1"/>
          <p:nvPr/>
        </p:nvSpPr>
        <p:spPr>
          <a:xfrm>
            <a:off x="1909548" y="1669692"/>
            <a:ext cx="750922" cy="307777"/>
          </a:xfrm>
          <a:prstGeom prst="rect">
            <a:avLst/>
          </a:prstGeom>
          <a:noFill/>
        </p:spPr>
        <p:txBody>
          <a:bodyPr wrap="square" rtlCol="0">
            <a:spAutoFit/>
          </a:bodyPr>
          <a:lstStyle/>
          <a:p>
            <a:pPr algn="ctr"/>
            <a:r>
              <a:rPr lang="en-US" sz="1400" dirty="0">
                <a:solidFill>
                  <a:schemeClr val="bg2">
                    <a:lumMod val="25000"/>
                  </a:schemeClr>
                </a:solidFill>
              </a:rPr>
              <a:t>Host</a:t>
            </a:r>
          </a:p>
        </p:txBody>
      </p:sp>
      <p:cxnSp>
        <p:nvCxnSpPr>
          <p:cNvPr id="61" name="Straight Arrow Connector 60"/>
          <p:cNvCxnSpPr>
            <a:cxnSpLocks/>
          </p:cNvCxnSpPr>
          <p:nvPr/>
        </p:nvCxnSpPr>
        <p:spPr>
          <a:xfrm>
            <a:off x="2212978" y="2165786"/>
            <a:ext cx="0" cy="1206652"/>
          </a:xfrm>
          <a:prstGeom prst="straightConnector1">
            <a:avLst/>
          </a:prstGeom>
          <a:ln w="57150">
            <a:solidFill>
              <a:schemeClr val="tx1">
                <a:lumMod val="65000"/>
                <a:lumOff val="35000"/>
              </a:schemeClr>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73" name="Straight Arrow Connector 72"/>
          <p:cNvCxnSpPr>
            <a:cxnSpLocks/>
          </p:cNvCxnSpPr>
          <p:nvPr/>
        </p:nvCxnSpPr>
        <p:spPr>
          <a:xfrm flipH="1">
            <a:off x="737446" y="1874698"/>
            <a:ext cx="329302" cy="321837"/>
          </a:xfrm>
          <a:prstGeom prst="straightConnector1">
            <a:avLst/>
          </a:prstGeom>
          <a:ln w="25400">
            <a:solidFill>
              <a:schemeClr val="tx1">
                <a:lumMod val="65000"/>
                <a:lumOff val="35000"/>
              </a:schemeClr>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75" name="Straight Arrow Connector 74"/>
          <p:cNvCxnSpPr>
            <a:cxnSpLocks/>
          </p:cNvCxnSpPr>
          <p:nvPr/>
        </p:nvCxnSpPr>
        <p:spPr>
          <a:xfrm flipH="1">
            <a:off x="1544704" y="1817196"/>
            <a:ext cx="244067" cy="379339"/>
          </a:xfrm>
          <a:prstGeom prst="straightConnector1">
            <a:avLst/>
          </a:prstGeom>
          <a:ln w="25400">
            <a:solidFill>
              <a:schemeClr val="tx1">
                <a:lumMod val="65000"/>
                <a:lumOff val="35000"/>
              </a:schemeClr>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76" name="Straight Arrow Connector 75"/>
          <p:cNvCxnSpPr>
            <a:cxnSpLocks/>
          </p:cNvCxnSpPr>
          <p:nvPr/>
        </p:nvCxnSpPr>
        <p:spPr>
          <a:xfrm>
            <a:off x="2800004" y="1843198"/>
            <a:ext cx="244610" cy="351412"/>
          </a:xfrm>
          <a:prstGeom prst="straightConnector1">
            <a:avLst/>
          </a:prstGeom>
          <a:ln w="25400">
            <a:solidFill>
              <a:schemeClr val="tx1">
                <a:lumMod val="65000"/>
                <a:lumOff val="35000"/>
              </a:schemeClr>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80" name="Straight Arrow Connector 79"/>
          <p:cNvCxnSpPr>
            <a:cxnSpLocks/>
          </p:cNvCxnSpPr>
          <p:nvPr/>
        </p:nvCxnSpPr>
        <p:spPr>
          <a:xfrm>
            <a:off x="3551561" y="1889773"/>
            <a:ext cx="302090" cy="308464"/>
          </a:xfrm>
          <a:prstGeom prst="straightConnector1">
            <a:avLst/>
          </a:prstGeom>
          <a:ln w="25400">
            <a:solidFill>
              <a:schemeClr val="tx1">
                <a:lumMod val="65000"/>
                <a:lumOff val="35000"/>
              </a:schemeClr>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84" name="Can 34"/>
          <p:cNvSpPr/>
          <p:nvPr/>
        </p:nvSpPr>
        <p:spPr>
          <a:xfrm>
            <a:off x="2472770" y="4519278"/>
            <a:ext cx="950042" cy="629618"/>
          </a:xfrm>
          <a:prstGeom prst="can">
            <a:avLst/>
          </a:prstGeom>
          <a:noFill/>
          <a:ln w="285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Can 34"/>
          <p:cNvSpPr/>
          <p:nvPr/>
        </p:nvSpPr>
        <p:spPr>
          <a:xfrm>
            <a:off x="1809988" y="4736503"/>
            <a:ext cx="950042" cy="629618"/>
          </a:xfrm>
          <a:prstGeom prst="can">
            <a:avLst/>
          </a:prstGeom>
          <a:solidFill>
            <a:schemeClr val="bg1"/>
          </a:solidFill>
          <a:ln w="285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338776" y="2258883"/>
            <a:ext cx="757841" cy="300419"/>
          </a:xfrm>
          <a:prstGeom prst="rect">
            <a:avLst/>
          </a:prstGeom>
          <a:solidFill>
            <a:srgbClr val="0055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5" name="Rectangle 44"/>
          <p:cNvSpPr/>
          <p:nvPr/>
        </p:nvSpPr>
        <p:spPr>
          <a:xfrm>
            <a:off x="1219841" y="2261073"/>
            <a:ext cx="757841" cy="300419"/>
          </a:xfrm>
          <a:prstGeom prst="rect">
            <a:avLst/>
          </a:prstGeom>
          <a:solidFill>
            <a:srgbClr val="0055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 name="Rectangle 45"/>
          <p:cNvSpPr/>
          <p:nvPr/>
        </p:nvSpPr>
        <p:spPr>
          <a:xfrm>
            <a:off x="1943771" y="1346170"/>
            <a:ext cx="757841" cy="300419"/>
          </a:xfrm>
          <a:prstGeom prst="rect">
            <a:avLst/>
          </a:prstGeom>
          <a:solidFill>
            <a:srgbClr val="0055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7" name="Rectangle 46"/>
          <p:cNvSpPr/>
          <p:nvPr/>
        </p:nvSpPr>
        <p:spPr>
          <a:xfrm>
            <a:off x="2590695" y="2268863"/>
            <a:ext cx="757841" cy="300419"/>
          </a:xfrm>
          <a:prstGeom prst="rect">
            <a:avLst/>
          </a:prstGeom>
          <a:solidFill>
            <a:srgbClr val="0055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8" name="Rectangle 47"/>
          <p:cNvSpPr/>
          <p:nvPr/>
        </p:nvSpPr>
        <p:spPr>
          <a:xfrm>
            <a:off x="3471760" y="2271053"/>
            <a:ext cx="757841" cy="300419"/>
          </a:xfrm>
          <a:prstGeom prst="rect">
            <a:avLst/>
          </a:prstGeom>
          <a:solidFill>
            <a:srgbClr val="0055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4" name="Group 3"/>
          <p:cNvGrpSpPr/>
          <p:nvPr/>
        </p:nvGrpSpPr>
        <p:grpSpPr>
          <a:xfrm>
            <a:off x="359900" y="1343533"/>
            <a:ext cx="3855277" cy="1209765"/>
            <a:chOff x="365446" y="1377500"/>
            <a:chExt cx="3855277" cy="1209765"/>
          </a:xfrm>
        </p:grpSpPr>
        <p:sp>
          <p:nvSpPr>
            <p:cNvPr id="36" name="TextBox 35"/>
            <p:cNvSpPr txBox="1"/>
            <p:nvPr/>
          </p:nvSpPr>
          <p:spPr>
            <a:xfrm>
              <a:off x="365446" y="2279488"/>
              <a:ext cx="750922" cy="307777"/>
            </a:xfrm>
            <a:prstGeom prst="rect">
              <a:avLst/>
            </a:prstGeom>
            <a:noFill/>
          </p:spPr>
          <p:txBody>
            <a:bodyPr wrap="square" rtlCol="0">
              <a:spAutoFit/>
            </a:bodyPr>
            <a:lstStyle/>
            <a:p>
              <a:pPr algn="ctr"/>
              <a:r>
                <a:rPr lang="en-US" sz="1400" b="1" dirty="0">
                  <a:solidFill>
                    <a:schemeClr val="bg1"/>
                  </a:solidFill>
                  <a:highlight>
                    <a:srgbClr val="0055B8"/>
                  </a:highlight>
                </a:rPr>
                <a:t>Mistral</a:t>
              </a:r>
            </a:p>
          </p:txBody>
        </p:sp>
        <p:sp>
          <p:nvSpPr>
            <p:cNvPr id="40" name="TextBox 39"/>
            <p:cNvSpPr txBox="1"/>
            <p:nvPr/>
          </p:nvSpPr>
          <p:spPr>
            <a:xfrm>
              <a:off x="1213859" y="2264370"/>
              <a:ext cx="750922" cy="307777"/>
            </a:xfrm>
            <a:prstGeom prst="rect">
              <a:avLst/>
            </a:prstGeom>
            <a:noFill/>
          </p:spPr>
          <p:txBody>
            <a:bodyPr wrap="square" rtlCol="0">
              <a:spAutoFit/>
            </a:bodyPr>
            <a:lstStyle/>
            <a:p>
              <a:pPr algn="ctr"/>
              <a:r>
                <a:rPr lang="en-US" sz="1400" b="1" dirty="0">
                  <a:solidFill>
                    <a:schemeClr val="bg1"/>
                  </a:solidFill>
                  <a:highlight>
                    <a:srgbClr val="0055B8"/>
                  </a:highlight>
                </a:rPr>
                <a:t>Mistral</a:t>
              </a:r>
            </a:p>
          </p:txBody>
        </p:sp>
        <p:sp>
          <p:nvSpPr>
            <p:cNvPr id="41" name="TextBox 40"/>
            <p:cNvSpPr txBox="1"/>
            <p:nvPr/>
          </p:nvSpPr>
          <p:spPr>
            <a:xfrm>
              <a:off x="2621388" y="2272130"/>
              <a:ext cx="750922" cy="307777"/>
            </a:xfrm>
            <a:prstGeom prst="rect">
              <a:avLst/>
            </a:prstGeom>
            <a:noFill/>
          </p:spPr>
          <p:txBody>
            <a:bodyPr wrap="square" rtlCol="0">
              <a:spAutoFit/>
            </a:bodyPr>
            <a:lstStyle/>
            <a:p>
              <a:pPr algn="ctr"/>
              <a:r>
                <a:rPr lang="en-US" sz="1400" b="1" dirty="0">
                  <a:solidFill>
                    <a:schemeClr val="bg1"/>
                  </a:solidFill>
                  <a:highlight>
                    <a:srgbClr val="0055B8"/>
                  </a:highlight>
                </a:rPr>
                <a:t>Mistral</a:t>
              </a:r>
            </a:p>
          </p:txBody>
        </p:sp>
        <p:sp>
          <p:nvSpPr>
            <p:cNvPr id="42" name="TextBox 41"/>
            <p:cNvSpPr txBox="1"/>
            <p:nvPr/>
          </p:nvSpPr>
          <p:spPr>
            <a:xfrm>
              <a:off x="3469801" y="2257012"/>
              <a:ext cx="750922" cy="307777"/>
            </a:xfrm>
            <a:prstGeom prst="rect">
              <a:avLst/>
            </a:prstGeom>
            <a:noFill/>
          </p:spPr>
          <p:txBody>
            <a:bodyPr wrap="square" rtlCol="0">
              <a:spAutoFit/>
            </a:bodyPr>
            <a:lstStyle/>
            <a:p>
              <a:pPr algn="ctr"/>
              <a:r>
                <a:rPr lang="en-US" sz="1400" b="1" dirty="0">
                  <a:solidFill>
                    <a:schemeClr val="bg1"/>
                  </a:solidFill>
                  <a:highlight>
                    <a:srgbClr val="0055B8"/>
                  </a:highlight>
                </a:rPr>
                <a:t>Mistral</a:t>
              </a:r>
            </a:p>
          </p:txBody>
        </p:sp>
        <p:sp>
          <p:nvSpPr>
            <p:cNvPr id="44" name="TextBox 43"/>
            <p:cNvSpPr txBox="1"/>
            <p:nvPr/>
          </p:nvSpPr>
          <p:spPr>
            <a:xfrm>
              <a:off x="1917104" y="1377500"/>
              <a:ext cx="750922" cy="307777"/>
            </a:xfrm>
            <a:prstGeom prst="rect">
              <a:avLst/>
            </a:prstGeom>
            <a:noFill/>
          </p:spPr>
          <p:txBody>
            <a:bodyPr wrap="square" rtlCol="0">
              <a:spAutoFit/>
            </a:bodyPr>
            <a:lstStyle/>
            <a:p>
              <a:pPr algn="ctr"/>
              <a:r>
                <a:rPr lang="en-US" sz="1400" b="1" dirty="0">
                  <a:solidFill>
                    <a:schemeClr val="bg1"/>
                  </a:solidFill>
                  <a:highlight>
                    <a:srgbClr val="0055B8"/>
                  </a:highlight>
                </a:rPr>
                <a:t>Mistral</a:t>
              </a:r>
            </a:p>
          </p:txBody>
        </p:sp>
      </p:grpSp>
    </p:spTree>
    <p:extLst>
      <p:ext uri="{BB962C8B-B14F-4D97-AF65-F5344CB8AC3E}">
        <p14:creationId xmlns:p14="http://schemas.microsoft.com/office/powerpoint/2010/main" val="35286472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p:cNvSpPr>
            <a:spLocks noGrp="1"/>
          </p:cNvSpPr>
          <p:nvPr>
            <p:ph type="ctrTitle"/>
          </p:nvPr>
        </p:nvSpPr>
        <p:spPr>
          <a:xfrm>
            <a:off x="400050" y="342902"/>
            <a:ext cx="7772400" cy="1221494"/>
          </a:xfrm>
        </p:spPr>
        <p:txBody>
          <a:bodyPr anchor="t" anchorCtr="0">
            <a:normAutofit/>
          </a:bodyPr>
          <a:lstStyle/>
          <a:p>
            <a:pPr algn="l"/>
            <a:r>
              <a:rPr lang="en-US" dirty="0">
                <a:solidFill>
                  <a:srgbClr val="0055B8"/>
                </a:solidFill>
              </a:rPr>
              <a:t>Example contracts</a:t>
            </a:r>
            <a:endParaRPr lang="en-US" sz="3000" dirty="0">
              <a:solidFill>
                <a:srgbClr val="0055B8"/>
              </a:solidFill>
            </a:endParaRPr>
          </a:p>
        </p:txBody>
      </p:sp>
      <p:sp>
        <p:nvSpPr>
          <p:cNvPr id="6" name="Rectangle 5"/>
          <p:cNvSpPr/>
          <p:nvPr/>
        </p:nvSpPr>
        <p:spPr>
          <a:xfrm>
            <a:off x="400049" y="1417359"/>
            <a:ext cx="8245187" cy="1723549"/>
          </a:xfrm>
          <a:prstGeom prst="rect">
            <a:avLst/>
          </a:prstGeom>
        </p:spPr>
        <p:txBody>
          <a:bodyPr wrap="square">
            <a:spAutoFit/>
          </a:bodyPr>
          <a:lstStyle/>
          <a:p>
            <a:r>
              <a:rPr lang="en-US" sz="1800" dirty="0"/>
              <a:t>Example contract:</a:t>
            </a:r>
          </a:p>
          <a:p>
            <a:endParaRPr lang="en-US" sz="1800" dirty="0"/>
          </a:p>
          <a:p>
            <a:r>
              <a:rPr lang="en-US" sz="1400" dirty="0">
                <a:latin typeface="Courier New" charset="0"/>
                <a:ea typeface="Courier New" charset="0"/>
                <a:cs typeface="Courier New" charset="0"/>
              </a:rPr>
              <a:t>monitoringtimeframe,60s</a:t>
            </a:r>
          </a:p>
          <a:p>
            <a:r>
              <a:rPr lang="en-US" sz="1400" b="1" dirty="0">
                <a:latin typeface="Courier New" charset="0"/>
                <a:ea typeface="Courier New" charset="0"/>
                <a:cs typeface="Courier New" charset="0"/>
              </a:rPr>
              <a:t>NAME 	PATH/MOUNT POINT 	IO TYPE 		LIMIT		</a:t>
            </a:r>
          </a:p>
          <a:p>
            <a:r>
              <a:rPr lang="en-US" sz="1400" dirty="0">
                <a:latin typeface="Courier New" charset="0"/>
                <a:ea typeface="Courier New" charset="0"/>
                <a:cs typeface="Courier New" charset="0"/>
              </a:rPr>
              <a:t>M1, 	/</a:t>
            </a:r>
            <a:r>
              <a:rPr lang="en-US" sz="1400" dirty="0" err="1">
                <a:latin typeface="Courier New" charset="0"/>
                <a:ea typeface="Courier New" charset="0"/>
                <a:cs typeface="Courier New" charset="0"/>
              </a:rPr>
              <a:t>gpfs</a:t>
            </a:r>
            <a:r>
              <a:rPr lang="en-US" sz="1400" dirty="0">
                <a:latin typeface="Courier New" charset="0"/>
                <a:ea typeface="Courier New" charset="0"/>
                <a:cs typeface="Courier New" charset="0"/>
              </a:rPr>
              <a:t>/, 		read, 			500MB		</a:t>
            </a:r>
            <a:endParaRPr lang="en-US" sz="1400" b="1" dirty="0">
              <a:latin typeface="Courier New" charset="0"/>
              <a:ea typeface="Courier New" charset="0"/>
              <a:cs typeface="Courier New" charset="0"/>
            </a:endParaRPr>
          </a:p>
          <a:p>
            <a:r>
              <a:rPr lang="en-US" sz="1400" dirty="0">
                <a:latin typeface="Courier New" charset="0"/>
                <a:ea typeface="Courier New" charset="0"/>
                <a:cs typeface="Courier New" charset="0"/>
              </a:rPr>
              <a:t>M2, 	/</a:t>
            </a:r>
            <a:r>
              <a:rPr lang="en-US" sz="1400" dirty="0" err="1">
                <a:latin typeface="Courier New" charset="0"/>
                <a:ea typeface="Courier New" charset="0"/>
                <a:cs typeface="Courier New" charset="0"/>
              </a:rPr>
              <a:t>gpfs</a:t>
            </a:r>
            <a:r>
              <a:rPr lang="en-US" sz="1400" dirty="0">
                <a:latin typeface="Courier New" charset="0"/>
                <a:ea typeface="Courier New" charset="0"/>
                <a:cs typeface="Courier New" charset="0"/>
              </a:rPr>
              <a:t>/, 		write 			500MB		</a:t>
            </a:r>
          </a:p>
          <a:p>
            <a:r>
              <a:rPr lang="en-US" sz="1400" dirty="0">
                <a:latin typeface="Courier New" charset="0"/>
                <a:ea typeface="Courier New" charset="0"/>
                <a:cs typeface="Courier New" charset="0"/>
              </a:rPr>
              <a:t>M3, 	/</a:t>
            </a:r>
            <a:r>
              <a:rPr lang="en-US" sz="1400" dirty="0" err="1">
                <a:latin typeface="Courier New" charset="0"/>
                <a:ea typeface="Courier New" charset="0"/>
                <a:cs typeface="Courier New" charset="0"/>
              </a:rPr>
              <a:t>gpfs</a:t>
            </a:r>
            <a:r>
              <a:rPr lang="en-US" sz="1400" dirty="0">
                <a:latin typeface="Courier New" charset="0"/>
                <a:ea typeface="Courier New" charset="0"/>
                <a:cs typeface="Courier New" charset="0"/>
              </a:rPr>
              <a:t>/, 		</a:t>
            </a:r>
            <a:r>
              <a:rPr lang="en-US" sz="1400" dirty="0" err="1">
                <a:latin typeface="Courier New" charset="0"/>
                <a:ea typeface="Courier New" charset="0"/>
                <a:cs typeface="Courier New" charset="0"/>
              </a:rPr>
              <a:t>create+delete</a:t>
            </a:r>
            <a:r>
              <a:rPr lang="en-US" sz="1400" dirty="0">
                <a:latin typeface="Courier New" charset="0"/>
                <a:ea typeface="Courier New" charset="0"/>
                <a:cs typeface="Courier New" charset="0"/>
              </a:rPr>
              <a:t>, 	2000</a:t>
            </a:r>
          </a:p>
        </p:txBody>
      </p:sp>
      <p:graphicFrame>
        <p:nvGraphicFramePr>
          <p:cNvPr id="2" name="Table 1"/>
          <p:cNvGraphicFramePr>
            <a:graphicFrameLocks noGrp="1"/>
          </p:cNvGraphicFramePr>
          <p:nvPr>
            <p:extLst>
              <p:ext uri="{D42A27DB-BD31-4B8C-83A1-F6EECF244321}">
                <p14:modId xmlns:p14="http://schemas.microsoft.com/office/powerpoint/2010/main" val="4215369524"/>
              </p:ext>
            </p:extLst>
          </p:nvPr>
        </p:nvGraphicFramePr>
        <p:xfrm>
          <a:off x="400047" y="4304878"/>
          <a:ext cx="8435194" cy="3200400"/>
        </p:xfrm>
        <a:graphic>
          <a:graphicData uri="http://schemas.openxmlformats.org/drawingml/2006/table">
            <a:tbl>
              <a:tblPr firstRow="1" bandRow="1">
                <a:tableStyleId>{5C22544A-7EE6-4342-B048-85BDC9FD1C3A}</a:tableStyleId>
              </a:tblPr>
              <a:tblGrid>
                <a:gridCol w="1060759">
                  <a:extLst>
                    <a:ext uri="{9D8B030D-6E8A-4147-A177-3AD203B41FA5}">
                      <a16:colId xmlns:a16="http://schemas.microsoft.com/office/drawing/2014/main" val="20000"/>
                    </a:ext>
                  </a:extLst>
                </a:gridCol>
                <a:gridCol w="765387">
                  <a:extLst>
                    <a:ext uri="{9D8B030D-6E8A-4147-A177-3AD203B41FA5}">
                      <a16:colId xmlns:a16="http://schemas.microsoft.com/office/drawing/2014/main" val="20001"/>
                    </a:ext>
                  </a:extLst>
                </a:gridCol>
                <a:gridCol w="1253277">
                  <a:extLst>
                    <a:ext uri="{9D8B030D-6E8A-4147-A177-3AD203B41FA5}">
                      <a16:colId xmlns:a16="http://schemas.microsoft.com/office/drawing/2014/main" val="20002"/>
                    </a:ext>
                  </a:extLst>
                </a:gridCol>
                <a:gridCol w="831273">
                  <a:extLst>
                    <a:ext uri="{9D8B030D-6E8A-4147-A177-3AD203B41FA5}">
                      <a16:colId xmlns:a16="http://schemas.microsoft.com/office/drawing/2014/main" val="20003"/>
                    </a:ext>
                  </a:extLst>
                </a:gridCol>
                <a:gridCol w="1401288">
                  <a:extLst>
                    <a:ext uri="{9D8B030D-6E8A-4147-A177-3AD203B41FA5}">
                      <a16:colId xmlns:a16="http://schemas.microsoft.com/office/drawing/2014/main" val="20004"/>
                    </a:ext>
                  </a:extLst>
                </a:gridCol>
                <a:gridCol w="2208811">
                  <a:extLst>
                    <a:ext uri="{9D8B030D-6E8A-4147-A177-3AD203B41FA5}">
                      <a16:colId xmlns:a16="http://schemas.microsoft.com/office/drawing/2014/main" val="20005"/>
                    </a:ext>
                  </a:extLst>
                </a:gridCol>
                <a:gridCol w="914399">
                  <a:extLst>
                    <a:ext uri="{9D8B030D-6E8A-4147-A177-3AD203B41FA5}">
                      <a16:colId xmlns:a16="http://schemas.microsoft.com/office/drawing/2014/main" val="20006"/>
                    </a:ext>
                  </a:extLst>
                </a:gridCol>
              </a:tblGrid>
              <a:tr h="304800">
                <a:tc>
                  <a:txBody>
                    <a:bodyPr/>
                    <a:lstStyle/>
                    <a:p>
                      <a:r>
                        <a:rPr lang="en-US" sz="1400" dirty="0">
                          <a:solidFill>
                            <a:schemeClr val="tx1"/>
                          </a:solidFill>
                          <a:latin typeface="Courier New" charset="0"/>
                          <a:ea typeface="Courier New" charset="0"/>
                          <a:cs typeface="Courier New" charset="0"/>
                        </a:rPr>
                        <a:t>TIME</a:t>
                      </a:r>
                    </a:p>
                  </a:txBody>
                  <a:tcPr>
                    <a:noFill/>
                  </a:tcPr>
                </a:tc>
                <a:tc>
                  <a:txBody>
                    <a:bodyPr/>
                    <a:lstStyle/>
                    <a:p>
                      <a:r>
                        <a:rPr lang="en-US" sz="1400" dirty="0">
                          <a:solidFill>
                            <a:schemeClr val="tx1"/>
                          </a:solidFill>
                          <a:latin typeface="Courier New" charset="0"/>
                          <a:ea typeface="Courier New" charset="0"/>
                          <a:cs typeface="Courier New" charset="0"/>
                        </a:rPr>
                        <a:t>RULE</a:t>
                      </a:r>
                    </a:p>
                  </a:txBody>
                  <a:tcPr>
                    <a:noFill/>
                  </a:tcPr>
                </a:tc>
                <a:tc>
                  <a:txBody>
                    <a:bodyPr/>
                    <a:lstStyle/>
                    <a:p>
                      <a:r>
                        <a:rPr lang="en-US" sz="1400" dirty="0">
                          <a:solidFill>
                            <a:schemeClr val="tx1"/>
                          </a:solidFill>
                          <a:latin typeface="Courier New" charset="0"/>
                          <a:ea typeface="Courier New" charset="0"/>
                          <a:cs typeface="Courier New" charset="0"/>
                        </a:rPr>
                        <a:t>VIOLATION</a:t>
                      </a:r>
                    </a:p>
                  </a:txBody>
                  <a:tcPr>
                    <a:noFill/>
                  </a:tcPr>
                </a:tc>
                <a:tc>
                  <a:txBody>
                    <a:bodyPr/>
                    <a:lstStyle/>
                    <a:p>
                      <a:r>
                        <a:rPr lang="en-US" sz="1400" dirty="0">
                          <a:solidFill>
                            <a:schemeClr val="tx1"/>
                          </a:solidFill>
                          <a:latin typeface="Courier New" charset="0"/>
                          <a:ea typeface="Courier New" charset="0"/>
                          <a:cs typeface="Courier New" charset="0"/>
                        </a:rPr>
                        <a:t>PID</a:t>
                      </a:r>
                    </a:p>
                  </a:txBody>
                  <a:tcPr>
                    <a:noFill/>
                  </a:tcPr>
                </a:tc>
                <a:tc>
                  <a:txBody>
                    <a:bodyPr/>
                    <a:lstStyle/>
                    <a:p>
                      <a:r>
                        <a:rPr lang="en-US" sz="1400" dirty="0">
                          <a:solidFill>
                            <a:schemeClr val="tx1"/>
                          </a:solidFill>
                          <a:latin typeface="Courier New" charset="0"/>
                          <a:ea typeface="Courier New" charset="0"/>
                          <a:cs typeface="Courier New" charset="0"/>
                        </a:rPr>
                        <a:t>PROGRAM</a:t>
                      </a:r>
                    </a:p>
                  </a:txBody>
                  <a:tcPr>
                    <a:noFill/>
                  </a:tcPr>
                </a:tc>
                <a:tc>
                  <a:txBody>
                    <a:bodyPr/>
                    <a:lstStyle/>
                    <a:p>
                      <a:r>
                        <a:rPr lang="en-US" sz="1400" dirty="0">
                          <a:solidFill>
                            <a:schemeClr val="tx1"/>
                          </a:solidFill>
                          <a:latin typeface="Courier New" charset="0"/>
                          <a:ea typeface="Courier New" charset="0"/>
                          <a:cs typeface="Courier New" charset="0"/>
                        </a:rPr>
                        <a:t>FILE</a:t>
                      </a:r>
                    </a:p>
                  </a:txBody>
                  <a:tcPr>
                    <a:noFill/>
                  </a:tcPr>
                </a:tc>
                <a:tc>
                  <a:txBody>
                    <a:bodyPr/>
                    <a:lstStyle/>
                    <a:p>
                      <a:r>
                        <a:rPr lang="en-US" sz="1400" dirty="0">
                          <a:solidFill>
                            <a:schemeClr val="tx1"/>
                          </a:solidFill>
                          <a:latin typeface="Courier New" charset="0"/>
                          <a:ea typeface="Courier New" charset="0"/>
                          <a:cs typeface="Courier New" charset="0"/>
                        </a:rPr>
                        <a:t>JOB ID</a:t>
                      </a:r>
                    </a:p>
                  </a:txBody>
                  <a:tcPr>
                    <a:noFill/>
                  </a:tcPr>
                </a:tc>
                <a:extLst>
                  <a:ext uri="{0D108BD9-81ED-4DB2-BD59-A6C34878D82A}">
                    <a16:rowId xmlns:a16="http://schemas.microsoft.com/office/drawing/2014/main" val="10000"/>
                  </a:ext>
                </a:extLst>
              </a:tr>
              <a:tr h="22250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a:solidFill>
                            <a:schemeClr val="tx1"/>
                          </a:solidFill>
                          <a:latin typeface="Courier New" charset="0"/>
                          <a:ea typeface="Courier New" charset="0"/>
                          <a:cs typeface="Courier New" charset="0"/>
                        </a:rPr>
                        <a:t>17:30:05</a:t>
                      </a:r>
                      <a:br>
                        <a:rPr lang="en-US" sz="1400" dirty="0">
                          <a:solidFill>
                            <a:schemeClr val="tx1"/>
                          </a:solidFill>
                          <a:latin typeface="Courier New" charset="0"/>
                          <a:ea typeface="Courier New" charset="0"/>
                          <a:cs typeface="Courier New" charset="0"/>
                        </a:rPr>
                      </a:br>
                      <a:r>
                        <a:rPr lang="en-US" sz="1400" dirty="0">
                          <a:solidFill>
                            <a:schemeClr val="tx1"/>
                          </a:solidFill>
                          <a:latin typeface="Courier New" charset="0"/>
                          <a:ea typeface="Courier New" charset="0"/>
                          <a:cs typeface="Courier New" charset="0"/>
                        </a:rPr>
                        <a:t>17:30:05</a:t>
                      </a:r>
                    </a:p>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a:solidFill>
                            <a:schemeClr val="tx1"/>
                          </a:solidFill>
                          <a:latin typeface="Courier New" charset="0"/>
                          <a:ea typeface="Courier New" charset="0"/>
                          <a:cs typeface="Courier New" charset="0"/>
                        </a:rPr>
                        <a:t>17:30:06</a:t>
                      </a:r>
                    </a:p>
                    <a:p>
                      <a:endParaRPr lang="en-US" sz="1400" dirty="0">
                        <a:solidFill>
                          <a:schemeClr val="tx1"/>
                        </a:solidFill>
                        <a:latin typeface="Courier New" charset="0"/>
                        <a:ea typeface="Courier New" charset="0"/>
                        <a:cs typeface="Courier New" charset="0"/>
                      </a:endParaRPr>
                    </a:p>
                  </a:txBody>
                  <a:tcP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a:solidFill>
                            <a:schemeClr val="tx1"/>
                          </a:solidFill>
                          <a:latin typeface="Courier New" charset="0"/>
                          <a:ea typeface="Courier New" charset="0"/>
                          <a:cs typeface="Courier New" charset="0"/>
                        </a:rPr>
                        <a:t>M1</a:t>
                      </a:r>
                      <a:br>
                        <a:rPr lang="en-US" sz="1400" dirty="0">
                          <a:solidFill>
                            <a:schemeClr val="tx1"/>
                          </a:solidFill>
                          <a:latin typeface="Courier New" charset="0"/>
                          <a:ea typeface="Courier New" charset="0"/>
                          <a:cs typeface="Courier New" charset="0"/>
                        </a:rPr>
                      </a:br>
                      <a:r>
                        <a:rPr lang="en-US" sz="1400" dirty="0">
                          <a:solidFill>
                            <a:schemeClr val="tx1"/>
                          </a:solidFill>
                          <a:latin typeface="Courier New" charset="0"/>
                          <a:ea typeface="Courier New" charset="0"/>
                          <a:cs typeface="Courier New" charset="0"/>
                        </a:rPr>
                        <a:t>M2</a:t>
                      </a:r>
                    </a:p>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a:solidFill>
                            <a:schemeClr val="tx1"/>
                          </a:solidFill>
                          <a:latin typeface="Courier New" charset="0"/>
                          <a:ea typeface="Courier New" charset="0"/>
                          <a:cs typeface="Courier New" charset="0"/>
                        </a:rPr>
                        <a:t>M3</a:t>
                      </a:r>
                    </a:p>
                    <a:p>
                      <a:endParaRPr lang="en-US" sz="1400" dirty="0">
                        <a:solidFill>
                          <a:schemeClr val="tx1"/>
                        </a:solidFill>
                        <a:latin typeface="Courier New" charset="0"/>
                        <a:ea typeface="Courier New" charset="0"/>
                        <a:cs typeface="Courier New" charset="0"/>
                      </a:endParaRPr>
                    </a:p>
                  </a:txBody>
                  <a:tcP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a:solidFill>
                            <a:schemeClr val="tx1"/>
                          </a:solidFill>
                          <a:latin typeface="Courier New" charset="0"/>
                          <a:ea typeface="Courier New" charset="0"/>
                          <a:cs typeface="Courier New" charset="0"/>
                        </a:rPr>
                        <a:t>643MB/60s,</a:t>
                      </a:r>
                      <a:br>
                        <a:rPr lang="en-US" sz="1400" dirty="0">
                          <a:solidFill>
                            <a:schemeClr val="tx1"/>
                          </a:solidFill>
                          <a:latin typeface="Courier New" charset="0"/>
                          <a:ea typeface="Courier New" charset="0"/>
                          <a:cs typeface="Courier New" charset="0"/>
                        </a:rPr>
                      </a:br>
                      <a:r>
                        <a:rPr lang="en-US" sz="1400" dirty="0">
                          <a:solidFill>
                            <a:schemeClr val="tx1"/>
                          </a:solidFill>
                          <a:latin typeface="Courier New" charset="0"/>
                          <a:ea typeface="Courier New" charset="0"/>
                          <a:cs typeface="Courier New" charset="0"/>
                        </a:rPr>
                        <a:t>505MB/60s,</a:t>
                      </a:r>
                      <a:br>
                        <a:rPr lang="en-US" sz="1400" dirty="0">
                          <a:solidFill>
                            <a:schemeClr val="tx1"/>
                          </a:solidFill>
                          <a:latin typeface="Courier New" charset="0"/>
                          <a:ea typeface="Courier New" charset="0"/>
                          <a:cs typeface="Courier New" charset="0"/>
                        </a:rPr>
                      </a:br>
                      <a:r>
                        <a:rPr lang="en-US" sz="1400" dirty="0">
                          <a:solidFill>
                            <a:schemeClr val="tx1"/>
                          </a:solidFill>
                          <a:latin typeface="Courier New" charset="0"/>
                          <a:ea typeface="Courier New" charset="0"/>
                          <a:cs typeface="Courier New" charset="0"/>
                        </a:rPr>
                        <a:t>7405/60s,</a:t>
                      </a:r>
                    </a:p>
                    <a:p>
                      <a:endParaRPr lang="en-US" sz="1400" dirty="0">
                        <a:solidFill>
                          <a:schemeClr val="tx1"/>
                        </a:solidFill>
                        <a:latin typeface="Courier New" charset="0"/>
                        <a:ea typeface="Courier New" charset="0"/>
                        <a:cs typeface="Courier New" charset="0"/>
                      </a:endParaRPr>
                    </a:p>
                  </a:txBody>
                  <a:tcP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a:solidFill>
                            <a:schemeClr val="tx1"/>
                          </a:solidFill>
                          <a:latin typeface="Courier New" charset="0"/>
                          <a:ea typeface="Courier New" charset="0"/>
                          <a:cs typeface="Courier New" charset="0"/>
                        </a:rPr>
                        <a:t>2784,</a:t>
                      </a:r>
                      <a:br>
                        <a:rPr lang="en-US" sz="1400" dirty="0">
                          <a:solidFill>
                            <a:schemeClr val="tx1"/>
                          </a:solidFill>
                          <a:latin typeface="Courier New" charset="0"/>
                          <a:ea typeface="Courier New" charset="0"/>
                          <a:cs typeface="Courier New" charset="0"/>
                        </a:rPr>
                      </a:br>
                      <a:r>
                        <a:rPr lang="en-US" sz="1400" dirty="0">
                          <a:solidFill>
                            <a:schemeClr val="tx1"/>
                          </a:solidFill>
                          <a:latin typeface="Courier New" charset="0"/>
                          <a:ea typeface="Courier New" charset="0"/>
                          <a:cs typeface="Courier New" charset="0"/>
                        </a:rPr>
                        <a:t>2784,</a:t>
                      </a:r>
                    </a:p>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a:solidFill>
                            <a:schemeClr val="tx1"/>
                          </a:solidFill>
                          <a:latin typeface="Courier New" charset="0"/>
                          <a:ea typeface="Courier New" charset="0"/>
                          <a:cs typeface="Courier New" charset="0"/>
                        </a:rPr>
                        <a:t>2784,</a:t>
                      </a:r>
                    </a:p>
                    <a:p>
                      <a:endParaRPr lang="en-US" sz="1400" dirty="0">
                        <a:solidFill>
                          <a:schemeClr val="tx1"/>
                        </a:solidFill>
                        <a:latin typeface="Courier New" charset="0"/>
                        <a:ea typeface="Courier New" charset="0"/>
                        <a:cs typeface="Courier New" charset="0"/>
                      </a:endParaRPr>
                    </a:p>
                  </a:txBody>
                  <a:tcP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a:solidFill>
                            <a:schemeClr val="tx1"/>
                          </a:solidFill>
                          <a:latin typeface="Courier New" charset="0"/>
                          <a:ea typeface="Courier New" charset="0"/>
                          <a:cs typeface="Courier New" charset="0"/>
                        </a:rPr>
                        <a:t>/tools/bin, </a:t>
                      </a:r>
                      <a:br>
                        <a:rPr lang="en-US" sz="1400" dirty="0">
                          <a:solidFill>
                            <a:schemeClr val="tx1"/>
                          </a:solidFill>
                          <a:latin typeface="Courier New" charset="0"/>
                          <a:ea typeface="Courier New" charset="0"/>
                          <a:cs typeface="Courier New" charset="0"/>
                        </a:rPr>
                      </a:br>
                      <a:r>
                        <a:rPr lang="en-US" sz="1400" dirty="0">
                          <a:solidFill>
                            <a:schemeClr val="tx1"/>
                          </a:solidFill>
                          <a:latin typeface="Courier New" charset="0"/>
                          <a:ea typeface="Courier New" charset="0"/>
                          <a:cs typeface="Courier New" charset="0"/>
                        </a:rPr>
                        <a:t>/tools/bin, </a:t>
                      </a:r>
                    </a:p>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a:solidFill>
                            <a:schemeClr val="tx1"/>
                          </a:solidFill>
                          <a:latin typeface="Courier New" charset="0"/>
                          <a:ea typeface="Courier New" charset="0"/>
                          <a:cs typeface="Courier New" charset="0"/>
                        </a:rPr>
                        <a:t>/tools/bin, </a:t>
                      </a:r>
                    </a:p>
                    <a:p>
                      <a:endParaRPr lang="en-US" sz="1400" dirty="0">
                        <a:solidFill>
                          <a:schemeClr val="tx1"/>
                        </a:solidFill>
                        <a:latin typeface="Courier New" charset="0"/>
                        <a:ea typeface="Courier New" charset="0"/>
                        <a:cs typeface="Courier New" charset="0"/>
                      </a:endParaRPr>
                    </a:p>
                  </a:txBody>
                  <a:tcP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a:solidFill>
                            <a:schemeClr val="tx1"/>
                          </a:solidFill>
                          <a:latin typeface="Courier New" charset="0"/>
                          <a:ea typeface="Courier New" charset="0"/>
                          <a:cs typeface="Courier New" charset="0"/>
                        </a:rPr>
                        <a:t>/</a:t>
                      </a:r>
                      <a:r>
                        <a:rPr lang="en-US" sz="1400" dirty="0" err="1">
                          <a:solidFill>
                            <a:schemeClr val="tx1"/>
                          </a:solidFill>
                          <a:latin typeface="Courier New" charset="0"/>
                          <a:ea typeface="Courier New" charset="0"/>
                          <a:cs typeface="Courier New" charset="0"/>
                        </a:rPr>
                        <a:t>gpfs</a:t>
                      </a:r>
                      <a:r>
                        <a:rPr lang="en-US" sz="1400" dirty="0">
                          <a:solidFill>
                            <a:schemeClr val="tx1"/>
                          </a:solidFill>
                          <a:latin typeface="Courier New" charset="0"/>
                          <a:ea typeface="Courier New" charset="0"/>
                          <a:cs typeface="Courier New" charset="0"/>
                        </a:rPr>
                        <a:t>/tools/config,</a:t>
                      </a:r>
                      <a:br>
                        <a:rPr lang="en-US" sz="1400" dirty="0">
                          <a:solidFill>
                            <a:schemeClr val="tx1"/>
                          </a:solidFill>
                          <a:latin typeface="Courier New" charset="0"/>
                          <a:ea typeface="Courier New" charset="0"/>
                          <a:cs typeface="Courier New" charset="0"/>
                        </a:rPr>
                      </a:br>
                      <a:r>
                        <a:rPr lang="en-US" sz="1400" dirty="0">
                          <a:solidFill>
                            <a:schemeClr val="tx1"/>
                          </a:solidFill>
                          <a:latin typeface="Courier New" charset="0"/>
                          <a:ea typeface="Courier New" charset="0"/>
                          <a:cs typeface="Courier New" charset="0"/>
                        </a:rPr>
                        <a:t>/</a:t>
                      </a:r>
                      <a:r>
                        <a:rPr lang="en-US" sz="1400" dirty="0" err="1">
                          <a:solidFill>
                            <a:schemeClr val="tx1"/>
                          </a:solidFill>
                          <a:latin typeface="Courier New" charset="0"/>
                          <a:ea typeface="Courier New" charset="0"/>
                          <a:cs typeface="Courier New" charset="0"/>
                        </a:rPr>
                        <a:t>gpfs</a:t>
                      </a:r>
                      <a:r>
                        <a:rPr lang="en-US" sz="1400" dirty="0">
                          <a:solidFill>
                            <a:schemeClr val="tx1"/>
                          </a:solidFill>
                          <a:latin typeface="Courier New" charset="0"/>
                          <a:ea typeface="Courier New" charset="0"/>
                          <a:cs typeface="Courier New" charset="0"/>
                        </a:rPr>
                        <a:t>/data/file01, </a:t>
                      </a:r>
                    </a:p>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a:solidFill>
                            <a:schemeClr val="tx1"/>
                          </a:solidFill>
                          <a:latin typeface="Courier New" charset="0"/>
                          <a:ea typeface="Courier New" charset="0"/>
                          <a:cs typeface="Courier New" charset="0"/>
                        </a:rPr>
                        <a:t>/</a:t>
                      </a:r>
                      <a:r>
                        <a:rPr lang="en-US" sz="1400" dirty="0" err="1">
                          <a:solidFill>
                            <a:schemeClr val="tx1"/>
                          </a:solidFill>
                          <a:latin typeface="Courier New" charset="0"/>
                          <a:ea typeface="Courier New" charset="0"/>
                          <a:cs typeface="Courier New" charset="0"/>
                        </a:rPr>
                        <a:t>gpfs</a:t>
                      </a:r>
                      <a:r>
                        <a:rPr lang="en-US" sz="1400" dirty="0">
                          <a:solidFill>
                            <a:schemeClr val="tx1"/>
                          </a:solidFill>
                          <a:latin typeface="Courier New" charset="0"/>
                          <a:ea typeface="Courier New" charset="0"/>
                          <a:cs typeface="Courier New" charset="0"/>
                        </a:rPr>
                        <a:t>/data/set05, </a:t>
                      </a:r>
                    </a:p>
                    <a:p>
                      <a:r>
                        <a:rPr lang="en-US" sz="1400" dirty="0">
                          <a:solidFill>
                            <a:schemeClr val="tx1"/>
                          </a:solidFill>
                          <a:latin typeface="Courier New" charset="0"/>
                          <a:ea typeface="Courier New" charset="0"/>
                          <a:cs typeface="Courier New" charset="0"/>
                        </a:rPr>
                        <a:t> </a:t>
                      </a:r>
                    </a:p>
                  </a:txBody>
                  <a:tcPr>
                    <a:noFill/>
                  </a:tcPr>
                </a:tc>
                <a:tc>
                  <a:txBody>
                    <a:bodyPr/>
                    <a:lstStyle/>
                    <a:p>
                      <a:r>
                        <a:rPr lang="en-US" sz="1400" dirty="0">
                          <a:solidFill>
                            <a:schemeClr val="tx1"/>
                          </a:solidFill>
                          <a:latin typeface="Courier New" charset="0"/>
                          <a:ea typeface="Courier New" charset="0"/>
                          <a:cs typeface="Courier New" charset="0"/>
                        </a:rPr>
                        <a:t>12</a:t>
                      </a:r>
                      <a:br>
                        <a:rPr lang="en-US" sz="1400" dirty="0">
                          <a:solidFill>
                            <a:schemeClr val="tx1"/>
                          </a:solidFill>
                          <a:latin typeface="Courier New" charset="0"/>
                          <a:ea typeface="Courier New" charset="0"/>
                          <a:cs typeface="Courier New" charset="0"/>
                        </a:rPr>
                      </a:br>
                      <a:r>
                        <a:rPr lang="en-US" sz="1400" dirty="0">
                          <a:solidFill>
                            <a:schemeClr val="tx1"/>
                          </a:solidFill>
                          <a:latin typeface="Courier New" charset="0"/>
                          <a:ea typeface="Courier New" charset="0"/>
                          <a:cs typeface="Courier New" charset="0"/>
                        </a:rPr>
                        <a:t>12</a:t>
                      </a:r>
                      <a:br>
                        <a:rPr lang="en-US" sz="1400" dirty="0">
                          <a:solidFill>
                            <a:schemeClr val="tx1"/>
                          </a:solidFill>
                          <a:latin typeface="Courier New" charset="0"/>
                          <a:ea typeface="Courier New" charset="0"/>
                          <a:cs typeface="Courier New" charset="0"/>
                        </a:rPr>
                      </a:br>
                      <a:r>
                        <a:rPr lang="en-US" sz="1400" dirty="0">
                          <a:solidFill>
                            <a:schemeClr val="tx1"/>
                          </a:solidFill>
                          <a:latin typeface="Courier New" charset="0"/>
                          <a:ea typeface="Courier New" charset="0"/>
                          <a:cs typeface="Courier New" charset="0"/>
                        </a:rPr>
                        <a:t>12</a:t>
                      </a:r>
                    </a:p>
                  </a:txBody>
                  <a:tcPr>
                    <a:noFill/>
                  </a:tcPr>
                </a:tc>
                <a:extLst>
                  <a:ext uri="{0D108BD9-81ED-4DB2-BD59-A6C34878D82A}">
                    <a16:rowId xmlns:a16="http://schemas.microsoft.com/office/drawing/2014/main" val="10001"/>
                  </a:ext>
                </a:extLst>
              </a:tr>
              <a:tr h="304800">
                <a:tc>
                  <a:txBody>
                    <a:bodyPr/>
                    <a:lstStyle/>
                    <a:p>
                      <a:endParaRPr lang="en-US" sz="1400" dirty="0">
                        <a:solidFill>
                          <a:schemeClr val="tx1"/>
                        </a:solidFill>
                        <a:latin typeface="Courier New" charset="0"/>
                        <a:ea typeface="Courier New" charset="0"/>
                        <a:cs typeface="Courier New" charset="0"/>
                      </a:endParaRPr>
                    </a:p>
                  </a:txBody>
                  <a:tcP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400" dirty="0">
                        <a:solidFill>
                          <a:schemeClr val="tx1"/>
                        </a:solidFill>
                        <a:latin typeface="Courier New" charset="0"/>
                        <a:ea typeface="Courier New" charset="0"/>
                        <a:cs typeface="Courier New" charset="0"/>
                      </a:endParaRPr>
                    </a:p>
                  </a:txBody>
                  <a:tcPr>
                    <a:noFill/>
                  </a:tcPr>
                </a:tc>
                <a:tc>
                  <a:txBody>
                    <a:bodyPr/>
                    <a:lstStyle/>
                    <a:p>
                      <a:endParaRPr lang="en-US" sz="1400" dirty="0">
                        <a:solidFill>
                          <a:schemeClr val="tx1"/>
                        </a:solidFill>
                        <a:latin typeface="Courier New" charset="0"/>
                        <a:ea typeface="Courier New" charset="0"/>
                        <a:cs typeface="Courier New" charset="0"/>
                      </a:endParaRPr>
                    </a:p>
                  </a:txBody>
                  <a:tcPr>
                    <a:noFill/>
                  </a:tcPr>
                </a:tc>
                <a:tc>
                  <a:txBody>
                    <a:bodyPr/>
                    <a:lstStyle/>
                    <a:p>
                      <a:endParaRPr lang="en-US" sz="1400" dirty="0">
                        <a:solidFill>
                          <a:schemeClr val="tx1"/>
                        </a:solidFill>
                        <a:latin typeface="Courier New" charset="0"/>
                        <a:ea typeface="Courier New" charset="0"/>
                        <a:cs typeface="Courier New" charset="0"/>
                      </a:endParaRPr>
                    </a:p>
                  </a:txBody>
                  <a:tcPr>
                    <a:noFill/>
                  </a:tcPr>
                </a:tc>
                <a:tc>
                  <a:txBody>
                    <a:bodyPr/>
                    <a:lstStyle/>
                    <a:p>
                      <a:endParaRPr lang="en-US" sz="1400" dirty="0">
                        <a:solidFill>
                          <a:schemeClr val="tx1"/>
                        </a:solidFill>
                        <a:latin typeface="Courier New" charset="0"/>
                        <a:ea typeface="Courier New" charset="0"/>
                        <a:cs typeface="Courier New" charset="0"/>
                      </a:endParaRPr>
                    </a:p>
                  </a:txBody>
                  <a:tcPr>
                    <a:noFill/>
                  </a:tcPr>
                </a:tc>
                <a:tc>
                  <a:txBody>
                    <a:bodyPr/>
                    <a:lstStyle/>
                    <a:p>
                      <a:endParaRPr lang="en-US" sz="1400" dirty="0">
                        <a:solidFill>
                          <a:schemeClr val="tx1"/>
                        </a:solidFill>
                        <a:latin typeface="Courier New" charset="0"/>
                        <a:ea typeface="Courier New" charset="0"/>
                        <a:cs typeface="Courier New" charset="0"/>
                      </a:endParaRPr>
                    </a:p>
                  </a:txBody>
                  <a:tcPr>
                    <a:noFill/>
                  </a:tcPr>
                </a:tc>
                <a:tc>
                  <a:txBody>
                    <a:bodyPr/>
                    <a:lstStyle/>
                    <a:p>
                      <a:endParaRPr lang="en-US" sz="1400" dirty="0">
                        <a:solidFill>
                          <a:schemeClr val="tx1"/>
                        </a:solidFill>
                        <a:latin typeface="Courier New" charset="0"/>
                        <a:ea typeface="Courier New" charset="0"/>
                        <a:cs typeface="Courier New" charset="0"/>
                      </a:endParaRPr>
                    </a:p>
                  </a:txBody>
                  <a:tcPr>
                    <a:noFill/>
                  </a:tcPr>
                </a:tc>
                <a:extLst>
                  <a:ext uri="{0D108BD9-81ED-4DB2-BD59-A6C34878D82A}">
                    <a16:rowId xmlns:a16="http://schemas.microsoft.com/office/drawing/2014/main" val="10002"/>
                  </a:ext>
                </a:extLst>
              </a:tr>
              <a:tr h="365760">
                <a:tc>
                  <a:txBody>
                    <a:bodyPr/>
                    <a:lstStyle/>
                    <a:p>
                      <a:endParaRPr lang="en-US" sz="1400" dirty="0">
                        <a:solidFill>
                          <a:schemeClr val="tx1"/>
                        </a:solidFill>
                        <a:latin typeface="Courier New" charset="0"/>
                        <a:ea typeface="Courier New" charset="0"/>
                        <a:cs typeface="Courier New" charset="0"/>
                      </a:endParaRPr>
                    </a:p>
                  </a:txBody>
                  <a:tcP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400" dirty="0">
                        <a:solidFill>
                          <a:schemeClr val="tx1"/>
                        </a:solidFill>
                        <a:latin typeface="Courier New" charset="0"/>
                        <a:ea typeface="Courier New" charset="0"/>
                        <a:cs typeface="Courier New" charset="0"/>
                      </a:endParaRPr>
                    </a:p>
                  </a:txBody>
                  <a:tcPr>
                    <a:noFill/>
                  </a:tcPr>
                </a:tc>
                <a:tc>
                  <a:txBody>
                    <a:bodyPr/>
                    <a:lstStyle/>
                    <a:p>
                      <a:endParaRPr lang="en-US" sz="1400" dirty="0">
                        <a:solidFill>
                          <a:schemeClr val="tx1"/>
                        </a:solidFill>
                        <a:latin typeface="Courier New" charset="0"/>
                        <a:ea typeface="Courier New" charset="0"/>
                        <a:cs typeface="Courier New" charset="0"/>
                      </a:endParaRPr>
                    </a:p>
                  </a:txBody>
                  <a:tcPr>
                    <a:noFill/>
                  </a:tcPr>
                </a:tc>
                <a:tc>
                  <a:txBody>
                    <a:bodyPr/>
                    <a:lstStyle/>
                    <a:p>
                      <a:endParaRPr lang="en-US" sz="1400" dirty="0">
                        <a:solidFill>
                          <a:schemeClr val="tx1"/>
                        </a:solidFill>
                        <a:latin typeface="Courier New" charset="0"/>
                        <a:ea typeface="Courier New" charset="0"/>
                        <a:cs typeface="Courier New" charset="0"/>
                      </a:endParaRPr>
                    </a:p>
                  </a:txBody>
                  <a:tcPr>
                    <a:noFill/>
                  </a:tcPr>
                </a:tc>
                <a:tc>
                  <a:txBody>
                    <a:bodyPr/>
                    <a:lstStyle/>
                    <a:p>
                      <a:endParaRPr lang="en-US" sz="1400" dirty="0">
                        <a:solidFill>
                          <a:schemeClr val="tx1"/>
                        </a:solidFill>
                        <a:latin typeface="Courier New" charset="0"/>
                        <a:ea typeface="Courier New" charset="0"/>
                        <a:cs typeface="Courier New" charset="0"/>
                      </a:endParaRPr>
                    </a:p>
                  </a:txBody>
                  <a:tcPr>
                    <a:noFill/>
                  </a:tcPr>
                </a:tc>
                <a:tc>
                  <a:txBody>
                    <a:bodyPr/>
                    <a:lstStyle/>
                    <a:p>
                      <a:endParaRPr lang="en-US" sz="1400" dirty="0">
                        <a:solidFill>
                          <a:schemeClr val="tx1"/>
                        </a:solidFill>
                        <a:latin typeface="Courier New" charset="0"/>
                        <a:ea typeface="Courier New" charset="0"/>
                        <a:cs typeface="Courier New" charset="0"/>
                      </a:endParaRPr>
                    </a:p>
                  </a:txBody>
                  <a:tcPr>
                    <a:noFill/>
                  </a:tcPr>
                </a:tc>
                <a:tc>
                  <a:txBody>
                    <a:bodyPr/>
                    <a:lstStyle/>
                    <a:p>
                      <a:endParaRPr lang="en-US" dirty="0">
                        <a:solidFill>
                          <a:schemeClr val="tx1"/>
                        </a:solidFill>
                      </a:endParaRPr>
                    </a:p>
                  </a:txBody>
                  <a:tcPr>
                    <a:noFill/>
                  </a:tcPr>
                </a:tc>
                <a:extLst>
                  <a:ext uri="{0D108BD9-81ED-4DB2-BD59-A6C34878D82A}">
                    <a16:rowId xmlns:a16="http://schemas.microsoft.com/office/drawing/2014/main" val="10003"/>
                  </a:ext>
                </a:extLst>
              </a:tr>
            </a:tbl>
          </a:graphicData>
        </a:graphic>
      </p:graphicFrame>
      <p:sp>
        <p:nvSpPr>
          <p:cNvPr id="23" name="Rectangle 22"/>
          <p:cNvSpPr/>
          <p:nvPr/>
        </p:nvSpPr>
        <p:spPr>
          <a:xfrm>
            <a:off x="400048" y="3785209"/>
            <a:ext cx="8245187" cy="369332"/>
          </a:xfrm>
          <a:prstGeom prst="rect">
            <a:avLst/>
          </a:prstGeom>
        </p:spPr>
        <p:txBody>
          <a:bodyPr wrap="square">
            <a:spAutoFit/>
          </a:bodyPr>
          <a:lstStyle/>
          <a:p>
            <a:r>
              <a:rPr lang="en-US" sz="1800" dirty="0"/>
              <a:t>Example alert:</a:t>
            </a:r>
            <a:endParaRPr lang="en-US" sz="1600" dirty="0">
              <a:latin typeface="Courier New" charset="0"/>
              <a:ea typeface="Courier New" charset="0"/>
              <a:cs typeface="Courier New" charset="0"/>
            </a:endParaRPr>
          </a:p>
        </p:txBody>
      </p:sp>
    </p:spTree>
    <p:extLst>
      <p:ext uri="{BB962C8B-B14F-4D97-AF65-F5344CB8AC3E}">
        <p14:creationId xmlns:p14="http://schemas.microsoft.com/office/powerpoint/2010/main" val="14600232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p:cNvSpPr>
            <a:spLocks noGrp="1"/>
          </p:cNvSpPr>
          <p:nvPr>
            <p:ph type="ctrTitle"/>
          </p:nvPr>
        </p:nvSpPr>
        <p:spPr>
          <a:xfrm>
            <a:off x="400050" y="342902"/>
            <a:ext cx="7772400" cy="1221494"/>
          </a:xfrm>
        </p:spPr>
        <p:txBody>
          <a:bodyPr anchor="t" anchorCtr="0">
            <a:normAutofit/>
          </a:bodyPr>
          <a:lstStyle/>
          <a:p>
            <a:pPr algn="l"/>
            <a:r>
              <a:rPr lang="en-US" dirty="0">
                <a:solidFill>
                  <a:srgbClr val="0055B8"/>
                </a:solidFill>
              </a:rPr>
              <a:t>Mistral RTM integration: Goals</a:t>
            </a:r>
            <a:endParaRPr lang="en-US" sz="3000" dirty="0">
              <a:solidFill>
                <a:srgbClr val="0055B8"/>
              </a:solidFill>
            </a:endParaRPr>
          </a:p>
        </p:txBody>
      </p:sp>
      <p:sp>
        <p:nvSpPr>
          <p:cNvPr id="12" name="Rectangle 11"/>
          <p:cNvSpPr/>
          <p:nvPr/>
        </p:nvSpPr>
        <p:spPr>
          <a:xfrm>
            <a:off x="520118" y="1417359"/>
            <a:ext cx="8159280" cy="4031873"/>
          </a:xfrm>
          <a:prstGeom prst="rect">
            <a:avLst/>
          </a:prstGeom>
        </p:spPr>
        <p:txBody>
          <a:bodyPr wrap="square">
            <a:spAutoFit/>
          </a:bodyPr>
          <a:lstStyle/>
          <a:p>
            <a:pPr lvl="1"/>
            <a:r>
              <a:rPr lang="en-US" sz="2000" dirty="0"/>
              <a:t>To provide LSF administrators with a way to profile applications prior to them being onboarded into the cluster.</a:t>
            </a:r>
          </a:p>
          <a:p>
            <a:pPr lvl="1"/>
            <a:endParaRPr lang="en-US" sz="2000" dirty="0"/>
          </a:p>
          <a:p>
            <a:pPr lvl="1"/>
            <a:r>
              <a:rPr lang="en-US" sz="2000" dirty="0"/>
              <a:t>To provide at-a-glance monitoring exceptions delivered by the Mistral product.</a:t>
            </a:r>
          </a:p>
          <a:p>
            <a:pPr lvl="1"/>
            <a:endParaRPr lang="en-US" sz="2000" dirty="0"/>
          </a:p>
          <a:p>
            <a:pPr lvl="1"/>
            <a:r>
              <a:rPr lang="en-US" sz="2000" dirty="0"/>
              <a:t>To integrate with RTM’s Fault Management framework so administrators can be notified when there is an event in progress.</a:t>
            </a:r>
          </a:p>
          <a:p>
            <a:pPr lvl="1"/>
            <a:endParaRPr lang="en-US" sz="2000" dirty="0"/>
          </a:p>
          <a:p>
            <a:pPr lvl="1"/>
            <a:r>
              <a:rPr lang="en-US" sz="2000" dirty="0"/>
              <a:t>To provide users with the ability to review the storage profile of their applications and workflows to search for solutions to performance problems.</a:t>
            </a:r>
          </a:p>
          <a:p>
            <a:endParaRPr lang="en-US" sz="1600" dirty="0"/>
          </a:p>
        </p:txBody>
      </p:sp>
    </p:spTree>
    <p:extLst>
      <p:ext uri="{BB962C8B-B14F-4D97-AF65-F5344CB8AC3E}">
        <p14:creationId xmlns:p14="http://schemas.microsoft.com/office/powerpoint/2010/main" val="34369966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p:cNvSpPr>
            <a:spLocks noGrp="1"/>
          </p:cNvSpPr>
          <p:nvPr>
            <p:ph type="ctrTitle"/>
          </p:nvPr>
        </p:nvSpPr>
        <p:spPr>
          <a:xfrm>
            <a:off x="400050" y="342902"/>
            <a:ext cx="7772400" cy="1221494"/>
          </a:xfrm>
        </p:spPr>
        <p:txBody>
          <a:bodyPr anchor="t" anchorCtr="0">
            <a:normAutofit/>
          </a:bodyPr>
          <a:lstStyle/>
          <a:p>
            <a:pPr algn="l"/>
            <a:r>
              <a:rPr lang="en-US" dirty="0">
                <a:solidFill>
                  <a:srgbClr val="0055B8"/>
                </a:solidFill>
              </a:rPr>
              <a:t>Mistral RTM integration: Per job events</a:t>
            </a:r>
            <a:endParaRPr lang="en-US" sz="3000" dirty="0">
              <a:solidFill>
                <a:srgbClr val="0055B8"/>
              </a:solidFill>
            </a:endParaRPr>
          </a:p>
        </p:txBody>
      </p:sp>
      <p:pic>
        <p:nvPicPr>
          <p:cNvPr id="4" name="Picture 3"/>
          <p:cNvPicPr>
            <a:picLocks noChangeAspect="1"/>
          </p:cNvPicPr>
          <p:nvPr/>
        </p:nvPicPr>
        <p:blipFill>
          <a:blip r:embed="rId3"/>
          <a:stretch>
            <a:fillRect/>
          </a:stretch>
        </p:blipFill>
        <p:spPr>
          <a:xfrm>
            <a:off x="-1" y="1229922"/>
            <a:ext cx="9428789" cy="4129478"/>
          </a:xfrm>
          <a:prstGeom prst="rect">
            <a:avLst/>
          </a:prstGeom>
        </p:spPr>
      </p:pic>
      <p:sp>
        <p:nvSpPr>
          <p:cNvPr id="5" name="Rectangle 4"/>
          <p:cNvSpPr/>
          <p:nvPr/>
        </p:nvSpPr>
        <p:spPr>
          <a:xfrm>
            <a:off x="6457950" y="3152775"/>
            <a:ext cx="2409825" cy="3093645"/>
          </a:xfrm>
          <a:prstGeom prst="rect">
            <a:avLst/>
          </a:prstGeom>
          <a:solidFill>
            <a:schemeClr val="bg1"/>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800" dirty="0">
                <a:solidFill>
                  <a:schemeClr val="tx1"/>
                </a:solidFill>
              </a:rPr>
              <a:t>Table showing:</a:t>
            </a:r>
          </a:p>
          <a:p>
            <a:pPr marL="285750" indent="-285750">
              <a:buFont typeface="Arial" panose="020B0604020202020204" pitchFamily="34" charset="0"/>
              <a:buChar char="•"/>
            </a:pPr>
            <a:r>
              <a:rPr lang="en-GB" sz="1800" dirty="0">
                <a:solidFill>
                  <a:schemeClr val="tx1"/>
                </a:solidFill>
              </a:rPr>
              <a:t>Contract name</a:t>
            </a:r>
          </a:p>
          <a:p>
            <a:pPr marL="285750" indent="-285750">
              <a:buFont typeface="Arial" panose="020B0604020202020204" pitchFamily="34" charset="0"/>
              <a:buChar char="•"/>
            </a:pPr>
            <a:r>
              <a:rPr lang="en-GB" sz="1800" dirty="0">
                <a:solidFill>
                  <a:schemeClr val="tx1"/>
                </a:solidFill>
              </a:rPr>
              <a:t>Contract type</a:t>
            </a:r>
          </a:p>
          <a:p>
            <a:pPr marL="285750" indent="-285750">
              <a:buFont typeface="Arial" panose="020B0604020202020204" pitchFamily="34" charset="0"/>
              <a:buChar char="•"/>
            </a:pPr>
            <a:r>
              <a:rPr lang="en-GB" sz="1800" dirty="0">
                <a:solidFill>
                  <a:schemeClr val="tx1"/>
                </a:solidFill>
              </a:rPr>
              <a:t>Mistral I/O rule</a:t>
            </a:r>
          </a:p>
          <a:p>
            <a:pPr marL="285750" indent="-285750">
              <a:buFont typeface="Arial" panose="020B0604020202020204" pitchFamily="34" charset="0"/>
              <a:buChar char="•"/>
            </a:pPr>
            <a:r>
              <a:rPr lang="en-GB" sz="1800" dirty="0">
                <a:solidFill>
                  <a:schemeClr val="tx1"/>
                </a:solidFill>
              </a:rPr>
              <a:t>I/O type</a:t>
            </a:r>
          </a:p>
          <a:p>
            <a:pPr marL="285750" indent="-285750">
              <a:buFont typeface="Arial" panose="020B0604020202020204" pitchFamily="34" charset="0"/>
              <a:buChar char="•"/>
            </a:pPr>
            <a:r>
              <a:rPr lang="en-GB" sz="1800" dirty="0">
                <a:solidFill>
                  <a:schemeClr val="tx1"/>
                </a:solidFill>
              </a:rPr>
              <a:t>Measurement type</a:t>
            </a:r>
          </a:p>
          <a:p>
            <a:pPr marL="285750" indent="-285750">
              <a:buFont typeface="Arial" panose="020B0604020202020204" pitchFamily="34" charset="0"/>
              <a:buChar char="•"/>
            </a:pPr>
            <a:r>
              <a:rPr lang="en-GB" sz="1800" dirty="0">
                <a:solidFill>
                  <a:schemeClr val="tx1"/>
                </a:solidFill>
              </a:rPr>
              <a:t>I/O size range</a:t>
            </a:r>
          </a:p>
          <a:p>
            <a:pPr marL="285750" indent="-285750">
              <a:buFont typeface="Arial" panose="020B0604020202020204" pitchFamily="34" charset="0"/>
              <a:buChar char="•"/>
            </a:pPr>
            <a:r>
              <a:rPr lang="en-GB" sz="1800" dirty="0">
                <a:solidFill>
                  <a:schemeClr val="tx1"/>
                </a:solidFill>
              </a:rPr>
              <a:t>Event type</a:t>
            </a:r>
          </a:p>
          <a:p>
            <a:pPr marL="285750" indent="-285750">
              <a:buFont typeface="Arial" panose="020B0604020202020204" pitchFamily="34" charset="0"/>
              <a:buChar char="•"/>
            </a:pPr>
            <a:r>
              <a:rPr lang="en-GB" sz="1800" dirty="0">
                <a:solidFill>
                  <a:schemeClr val="tx1"/>
                </a:solidFill>
              </a:rPr>
              <a:t>Threshold</a:t>
            </a:r>
          </a:p>
          <a:p>
            <a:pPr marL="285750" indent="-285750">
              <a:buFont typeface="Arial" panose="020B0604020202020204" pitchFamily="34" charset="0"/>
              <a:buChar char="•"/>
            </a:pPr>
            <a:r>
              <a:rPr lang="en-GB" sz="1800" dirty="0">
                <a:solidFill>
                  <a:schemeClr val="tx1"/>
                </a:solidFill>
              </a:rPr>
              <a:t>Observed I/O</a:t>
            </a:r>
          </a:p>
        </p:txBody>
      </p:sp>
    </p:spTree>
    <p:extLst>
      <p:ext uri="{BB962C8B-B14F-4D97-AF65-F5344CB8AC3E}">
        <p14:creationId xmlns:p14="http://schemas.microsoft.com/office/powerpoint/2010/main" val="24239432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p:cNvSpPr>
            <a:spLocks noGrp="1"/>
          </p:cNvSpPr>
          <p:nvPr>
            <p:ph type="ctrTitle"/>
          </p:nvPr>
        </p:nvSpPr>
        <p:spPr>
          <a:xfrm>
            <a:off x="400050" y="342902"/>
            <a:ext cx="7970952" cy="1221494"/>
          </a:xfrm>
        </p:spPr>
        <p:txBody>
          <a:bodyPr anchor="t" anchorCtr="0">
            <a:normAutofit/>
          </a:bodyPr>
          <a:lstStyle/>
          <a:p>
            <a:pPr algn="l"/>
            <a:r>
              <a:rPr lang="en-US" dirty="0">
                <a:solidFill>
                  <a:srgbClr val="0055B8"/>
                </a:solidFill>
              </a:rPr>
              <a:t>Mistral RTM integration: Who is using the storage?</a:t>
            </a:r>
            <a:endParaRPr lang="en-US" sz="3000" dirty="0">
              <a:solidFill>
                <a:srgbClr val="0055B8"/>
              </a:solidFill>
            </a:endParaRPr>
          </a:p>
        </p:txBody>
      </p:sp>
      <p:pic>
        <p:nvPicPr>
          <p:cNvPr id="5" name="Picture 4"/>
          <p:cNvPicPr>
            <a:picLocks noChangeAspect="1"/>
          </p:cNvPicPr>
          <p:nvPr/>
        </p:nvPicPr>
        <p:blipFill>
          <a:blip r:embed="rId3"/>
          <a:stretch>
            <a:fillRect/>
          </a:stretch>
        </p:blipFill>
        <p:spPr>
          <a:xfrm>
            <a:off x="-1" y="1178081"/>
            <a:ext cx="9142337" cy="4168619"/>
          </a:xfrm>
          <a:prstGeom prst="rect">
            <a:avLst/>
          </a:prstGeom>
        </p:spPr>
      </p:pic>
      <p:sp>
        <p:nvSpPr>
          <p:cNvPr id="2" name="Rectangle 1"/>
          <p:cNvSpPr/>
          <p:nvPr/>
        </p:nvSpPr>
        <p:spPr>
          <a:xfrm>
            <a:off x="6457950" y="3152775"/>
            <a:ext cx="2409825" cy="3343276"/>
          </a:xfrm>
          <a:prstGeom prst="rect">
            <a:avLst/>
          </a:prstGeom>
          <a:solidFill>
            <a:schemeClr val="bg1"/>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800" dirty="0">
                <a:solidFill>
                  <a:schemeClr val="tx1"/>
                </a:solidFill>
              </a:rPr>
              <a:t>Table showing:</a:t>
            </a:r>
          </a:p>
          <a:p>
            <a:pPr marL="285750" indent="-285750">
              <a:buFont typeface="Arial" panose="020B0604020202020204" pitchFamily="34" charset="0"/>
              <a:buChar char="•"/>
            </a:pPr>
            <a:r>
              <a:rPr lang="en-GB" sz="1800" dirty="0">
                <a:solidFill>
                  <a:schemeClr val="tx1"/>
                </a:solidFill>
              </a:rPr>
              <a:t>Cluster name</a:t>
            </a:r>
          </a:p>
          <a:p>
            <a:pPr marL="285750" indent="-285750">
              <a:buFont typeface="Arial" panose="020B0604020202020204" pitchFamily="34" charset="0"/>
              <a:buChar char="•"/>
            </a:pPr>
            <a:r>
              <a:rPr lang="en-GB" sz="1800" dirty="0">
                <a:solidFill>
                  <a:schemeClr val="tx1"/>
                </a:solidFill>
              </a:rPr>
              <a:t>Job ID</a:t>
            </a:r>
          </a:p>
          <a:p>
            <a:pPr marL="285750" indent="-285750">
              <a:buFont typeface="Arial" panose="020B0604020202020204" pitchFamily="34" charset="0"/>
              <a:buChar char="•"/>
            </a:pPr>
            <a:r>
              <a:rPr lang="en-GB" sz="1800" dirty="0">
                <a:solidFill>
                  <a:schemeClr val="tx1"/>
                </a:solidFill>
              </a:rPr>
              <a:t>Host Queue </a:t>
            </a:r>
          </a:p>
          <a:p>
            <a:pPr marL="285750" indent="-285750">
              <a:buFont typeface="Arial" panose="020B0604020202020204" pitchFamily="34" charset="0"/>
              <a:buChar char="•"/>
            </a:pPr>
            <a:r>
              <a:rPr lang="en-GB" sz="1800" dirty="0">
                <a:solidFill>
                  <a:schemeClr val="tx1"/>
                </a:solidFill>
              </a:rPr>
              <a:t>Project</a:t>
            </a:r>
          </a:p>
          <a:p>
            <a:pPr marL="285750" indent="-285750">
              <a:buFont typeface="Arial" panose="020B0604020202020204" pitchFamily="34" charset="0"/>
              <a:buChar char="•"/>
            </a:pPr>
            <a:r>
              <a:rPr lang="en-GB" sz="1800" dirty="0">
                <a:solidFill>
                  <a:schemeClr val="tx1"/>
                </a:solidFill>
              </a:rPr>
              <a:t>User</a:t>
            </a:r>
          </a:p>
          <a:p>
            <a:pPr marL="285750" indent="-285750">
              <a:buFont typeface="Arial" panose="020B0604020202020204" pitchFamily="34" charset="0"/>
              <a:buChar char="•"/>
            </a:pPr>
            <a:r>
              <a:rPr lang="en-GB" sz="1800" dirty="0">
                <a:solidFill>
                  <a:schemeClr val="tx1"/>
                </a:solidFill>
              </a:rPr>
              <a:t>Mistral I/O rule</a:t>
            </a:r>
          </a:p>
          <a:p>
            <a:pPr marL="285750" indent="-285750">
              <a:buFont typeface="Arial" panose="020B0604020202020204" pitchFamily="34" charset="0"/>
              <a:buChar char="•"/>
            </a:pPr>
            <a:r>
              <a:rPr lang="en-GB" sz="1800" dirty="0">
                <a:solidFill>
                  <a:schemeClr val="tx1"/>
                </a:solidFill>
              </a:rPr>
              <a:t>PID</a:t>
            </a:r>
          </a:p>
          <a:p>
            <a:pPr marL="285750" indent="-285750">
              <a:buFont typeface="Arial" panose="020B0604020202020204" pitchFamily="34" charset="0"/>
              <a:buChar char="•"/>
            </a:pPr>
            <a:r>
              <a:rPr lang="en-GB" sz="1800" dirty="0">
                <a:solidFill>
                  <a:schemeClr val="tx1"/>
                </a:solidFill>
              </a:rPr>
              <a:t>I/O observed (MB)</a:t>
            </a:r>
          </a:p>
          <a:p>
            <a:pPr marL="285750" indent="-285750">
              <a:buFont typeface="Arial" panose="020B0604020202020204" pitchFamily="34" charset="0"/>
              <a:buChar char="•"/>
            </a:pPr>
            <a:r>
              <a:rPr lang="en-GB" sz="1800" dirty="0">
                <a:solidFill>
                  <a:schemeClr val="tx1"/>
                </a:solidFill>
              </a:rPr>
              <a:t>Time frame</a:t>
            </a:r>
          </a:p>
          <a:p>
            <a:pPr marL="285750" indent="-285750">
              <a:buFont typeface="Arial" panose="020B0604020202020204" pitchFamily="34" charset="0"/>
              <a:buChar char="•"/>
            </a:pPr>
            <a:r>
              <a:rPr lang="en-GB" sz="1800" dirty="0">
                <a:solidFill>
                  <a:schemeClr val="tx1"/>
                </a:solidFill>
              </a:rPr>
              <a:t>Log time</a:t>
            </a:r>
          </a:p>
        </p:txBody>
      </p:sp>
    </p:spTree>
    <p:extLst>
      <p:ext uri="{BB962C8B-B14F-4D97-AF65-F5344CB8AC3E}">
        <p14:creationId xmlns:p14="http://schemas.microsoft.com/office/powerpoint/2010/main" val="16064219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p:cNvSpPr>
            <a:spLocks noGrp="1"/>
          </p:cNvSpPr>
          <p:nvPr>
            <p:ph type="ctrTitle"/>
          </p:nvPr>
        </p:nvSpPr>
        <p:spPr>
          <a:xfrm>
            <a:off x="400050" y="342902"/>
            <a:ext cx="7772400" cy="1221494"/>
          </a:xfrm>
        </p:spPr>
        <p:txBody>
          <a:bodyPr anchor="t" anchorCtr="0">
            <a:normAutofit/>
          </a:bodyPr>
          <a:lstStyle/>
          <a:p>
            <a:pPr algn="l"/>
            <a:r>
              <a:rPr lang="en-US" dirty="0">
                <a:solidFill>
                  <a:srgbClr val="0055B8"/>
                </a:solidFill>
              </a:rPr>
              <a:t>Customer case study:</a:t>
            </a:r>
            <a:br>
              <a:rPr lang="en-US" dirty="0">
                <a:solidFill>
                  <a:srgbClr val="0055B8"/>
                </a:solidFill>
              </a:rPr>
            </a:br>
            <a:r>
              <a:rPr lang="en-US" dirty="0">
                <a:solidFill>
                  <a:srgbClr val="0055B8"/>
                </a:solidFill>
              </a:rPr>
              <a:t>Protecting the file system from R&amp;D jobs</a:t>
            </a:r>
            <a:endParaRPr lang="en-US" sz="3000" dirty="0">
              <a:solidFill>
                <a:srgbClr val="0055B8"/>
              </a:solidFill>
            </a:endParaRPr>
          </a:p>
        </p:txBody>
      </p:sp>
      <p:sp>
        <p:nvSpPr>
          <p:cNvPr id="6" name="Rectangle 5"/>
          <p:cNvSpPr/>
          <p:nvPr/>
        </p:nvSpPr>
        <p:spPr>
          <a:xfrm>
            <a:off x="400049" y="1417359"/>
            <a:ext cx="5267326" cy="4955203"/>
          </a:xfrm>
          <a:prstGeom prst="rect">
            <a:avLst/>
          </a:prstGeom>
        </p:spPr>
        <p:txBody>
          <a:bodyPr wrap="square">
            <a:spAutoFit/>
          </a:bodyPr>
          <a:lstStyle/>
          <a:p>
            <a:r>
              <a:rPr lang="en-GB" sz="1800" dirty="0"/>
              <a:t>R&amp;D jobs often </a:t>
            </a:r>
            <a:r>
              <a:rPr lang="en-GB" sz="1800" dirty="0" err="1"/>
              <a:t>seg</a:t>
            </a:r>
            <a:r>
              <a:rPr lang="en-GB" sz="1800" dirty="0"/>
              <a:t> fault and this exposes Mistral.</a:t>
            </a:r>
          </a:p>
          <a:p>
            <a:endParaRPr lang="en-GB" sz="1800" dirty="0"/>
          </a:p>
          <a:p>
            <a:r>
              <a:rPr lang="en-GB" sz="1800" b="1" dirty="0"/>
              <a:t>Solution</a:t>
            </a:r>
            <a:endParaRPr lang="en-GB" sz="1800" dirty="0"/>
          </a:p>
          <a:p>
            <a:r>
              <a:rPr lang="en-GB" sz="1800" dirty="0"/>
              <a:t>1. Guess which job is causing the problem the old way</a:t>
            </a:r>
          </a:p>
          <a:p>
            <a:r>
              <a:rPr lang="en-GB" sz="1800" dirty="0"/>
              <a:t>2. Check problem jobs by profiling I/O in detail </a:t>
            </a:r>
          </a:p>
          <a:p>
            <a:endParaRPr lang="en-GB" sz="1800" dirty="0"/>
          </a:p>
          <a:p>
            <a:r>
              <a:rPr lang="en-GB" sz="1800" dirty="0"/>
              <a:t>Check for:</a:t>
            </a:r>
          </a:p>
          <a:p>
            <a:pPr marL="628650" lvl="1" indent="-285750">
              <a:buFont typeface="Arial" panose="020B0604020202020204" pitchFamily="34" charset="0"/>
              <a:buChar char="•"/>
            </a:pPr>
            <a:r>
              <a:rPr lang="en-GB" sz="1800" dirty="0"/>
              <a:t>Too much I/O</a:t>
            </a:r>
          </a:p>
          <a:p>
            <a:pPr marL="628650" lvl="1" indent="-285750">
              <a:buFont typeface="Arial" panose="020B0604020202020204" pitchFamily="34" charset="0"/>
              <a:buChar char="•"/>
            </a:pPr>
            <a:r>
              <a:rPr lang="en-GB" sz="1800" dirty="0"/>
              <a:t>Small reads and writes</a:t>
            </a:r>
          </a:p>
          <a:p>
            <a:pPr marL="628650" lvl="1" indent="-285750">
              <a:buFont typeface="Arial" panose="020B0604020202020204" pitchFamily="34" charset="0"/>
              <a:buChar char="•"/>
            </a:pPr>
            <a:r>
              <a:rPr lang="en-GB" sz="1800" dirty="0"/>
              <a:t>Peaks in I/O bandwidth</a:t>
            </a:r>
          </a:p>
          <a:p>
            <a:pPr marL="628650" lvl="1" indent="-285750">
              <a:buFont typeface="Arial" panose="020B0604020202020204" pitchFamily="34" charset="0"/>
              <a:buChar char="•"/>
            </a:pPr>
            <a:r>
              <a:rPr lang="en-GB" sz="1800" dirty="0"/>
              <a:t>Creation or deletion of small files</a:t>
            </a:r>
          </a:p>
          <a:p>
            <a:pPr marL="628650" lvl="1" indent="-285750">
              <a:buFont typeface="Arial" panose="020B0604020202020204" pitchFamily="34" charset="0"/>
              <a:buChar char="•"/>
            </a:pPr>
            <a:r>
              <a:rPr lang="en-GB" sz="1800" dirty="0"/>
              <a:t>Meta data operations: open(), stat()</a:t>
            </a:r>
          </a:p>
          <a:p>
            <a:pPr marL="628650" lvl="1" indent="-285750">
              <a:buFont typeface="Arial" panose="020B0604020202020204" pitchFamily="34" charset="0"/>
              <a:buChar char="•"/>
            </a:pPr>
            <a:r>
              <a:rPr lang="en-GB" sz="1800" dirty="0"/>
              <a:t>Random access patterns</a:t>
            </a:r>
          </a:p>
          <a:p>
            <a:endParaRPr lang="en-GB" sz="1800" dirty="0"/>
          </a:p>
          <a:p>
            <a:r>
              <a:rPr lang="en-GB" sz="2800" b="1" dirty="0">
                <a:solidFill>
                  <a:srgbClr val="86B527"/>
                </a:solidFill>
              </a:rPr>
              <a:t>Make every user an I/O expert</a:t>
            </a:r>
          </a:p>
          <a:p>
            <a:endParaRPr lang="en-GB" sz="1800" dirty="0"/>
          </a:p>
          <a:p>
            <a:endParaRPr lang="en-US" sz="1800" dirty="0">
              <a:solidFill>
                <a:schemeClr val="tx1">
                  <a:lumMod val="85000"/>
                  <a:lumOff val="15000"/>
                </a:schemeClr>
              </a:solidFill>
            </a:endParaRPr>
          </a:p>
        </p:txBody>
      </p:sp>
      <p:grpSp>
        <p:nvGrpSpPr>
          <p:cNvPr id="19" name="Group 18"/>
          <p:cNvGrpSpPr/>
          <p:nvPr/>
        </p:nvGrpSpPr>
        <p:grpSpPr>
          <a:xfrm>
            <a:off x="6299451" y="1564396"/>
            <a:ext cx="1144936" cy="1353443"/>
            <a:chOff x="2185911" y="2879607"/>
            <a:chExt cx="750922" cy="887674"/>
          </a:xfrm>
        </p:grpSpPr>
        <p:sp>
          <p:nvSpPr>
            <p:cNvPr id="20" name="Rectangle 19"/>
            <p:cNvSpPr/>
            <p:nvPr/>
          </p:nvSpPr>
          <p:spPr>
            <a:xfrm>
              <a:off x="2192829" y="2879607"/>
              <a:ext cx="744004" cy="887674"/>
            </a:xfrm>
            <a:prstGeom prst="rect">
              <a:avLst/>
            </a:prstGeom>
            <a:solidFill>
              <a:srgbClr val="0055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nvSpPr>
          <p:spPr>
            <a:xfrm>
              <a:off x="2222799" y="3203655"/>
              <a:ext cx="685406" cy="5306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p:cNvSpPr txBox="1"/>
            <p:nvPr/>
          </p:nvSpPr>
          <p:spPr>
            <a:xfrm>
              <a:off x="2185911" y="3308711"/>
              <a:ext cx="750922" cy="242231"/>
            </a:xfrm>
            <a:prstGeom prst="rect">
              <a:avLst/>
            </a:prstGeom>
            <a:noFill/>
          </p:spPr>
          <p:txBody>
            <a:bodyPr wrap="square" rtlCol="0">
              <a:spAutoFit/>
            </a:bodyPr>
            <a:lstStyle/>
            <a:p>
              <a:pPr algn="ctr"/>
              <a:r>
                <a:rPr lang="en-US" sz="1800" dirty="0">
                  <a:solidFill>
                    <a:schemeClr val="bg2">
                      <a:lumMod val="25000"/>
                    </a:schemeClr>
                  </a:solidFill>
                </a:rPr>
                <a:t>Job</a:t>
              </a:r>
            </a:p>
          </p:txBody>
        </p:sp>
      </p:grpSp>
      <p:sp>
        <p:nvSpPr>
          <p:cNvPr id="35" name="TextBox 34"/>
          <p:cNvSpPr txBox="1"/>
          <p:nvPr/>
        </p:nvSpPr>
        <p:spPr>
          <a:xfrm>
            <a:off x="6444842" y="1626769"/>
            <a:ext cx="1010093" cy="369332"/>
          </a:xfrm>
          <a:prstGeom prst="rect">
            <a:avLst/>
          </a:prstGeom>
          <a:noFill/>
        </p:spPr>
        <p:txBody>
          <a:bodyPr wrap="square" rtlCol="0">
            <a:spAutoFit/>
          </a:bodyPr>
          <a:lstStyle/>
          <a:p>
            <a:r>
              <a:rPr lang="en-GB" sz="1800" dirty="0">
                <a:solidFill>
                  <a:schemeClr val="bg1"/>
                </a:solidFill>
              </a:rPr>
              <a:t>Mistral</a:t>
            </a:r>
          </a:p>
        </p:txBody>
      </p:sp>
      <p:cxnSp>
        <p:nvCxnSpPr>
          <p:cNvPr id="36" name="Straight Arrow Connector 35"/>
          <p:cNvCxnSpPr/>
          <p:nvPr/>
        </p:nvCxnSpPr>
        <p:spPr>
          <a:xfrm flipH="1" flipV="1">
            <a:off x="6844287" y="3067695"/>
            <a:ext cx="7520" cy="293929"/>
          </a:xfrm>
          <a:prstGeom prst="straightConnector1">
            <a:avLst/>
          </a:prstGeom>
          <a:ln w="25400">
            <a:solidFill>
              <a:srgbClr val="0055B8"/>
            </a:solidFill>
            <a:headEnd type="triangle"/>
            <a:tailEnd type="none"/>
          </a:ln>
        </p:spPr>
        <p:style>
          <a:lnRef idx="1">
            <a:schemeClr val="accent1"/>
          </a:lnRef>
          <a:fillRef idx="0">
            <a:schemeClr val="accent1"/>
          </a:fillRef>
          <a:effectRef idx="0">
            <a:schemeClr val="accent1"/>
          </a:effectRef>
          <a:fontRef idx="minor">
            <a:schemeClr val="tx1"/>
          </a:fontRef>
        </p:style>
      </p:cxnSp>
      <p:pic>
        <p:nvPicPr>
          <p:cNvPr id="2" name="Picture 1"/>
          <p:cNvPicPr>
            <a:picLocks noChangeAspect="1"/>
          </p:cNvPicPr>
          <p:nvPr/>
        </p:nvPicPr>
        <p:blipFill>
          <a:blip r:embed="rId3"/>
          <a:stretch>
            <a:fillRect/>
          </a:stretch>
        </p:blipFill>
        <p:spPr>
          <a:xfrm>
            <a:off x="5959787" y="3411917"/>
            <a:ext cx="1784040" cy="1593697"/>
          </a:xfrm>
          <a:prstGeom prst="rect">
            <a:avLst/>
          </a:prstGeom>
        </p:spPr>
      </p:pic>
    </p:spTree>
    <p:extLst>
      <p:ext uri="{BB962C8B-B14F-4D97-AF65-F5344CB8AC3E}">
        <p14:creationId xmlns:p14="http://schemas.microsoft.com/office/powerpoint/2010/main" val="5453018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solidFill>
            <a:srgbClr val="0055B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00050" y="342901"/>
            <a:ext cx="7772400" cy="1373187"/>
          </a:xfrm>
        </p:spPr>
        <p:txBody>
          <a:bodyPr anchor="t" anchorCtr="0">
            <a:normAutofit/>
          </a:bodyPr>
          <a:lstStyle/>
          <a:p>
            <a:pPr algn="l"/>
            <a:r>
              <a:rPr lang="en-US" sz="3000" dirty="0">
                <a:solidFill>
                  <a:schemeClr val="bg1"/>
                </a:solidFill>
                <a:latin typeface="+mn-lt"/>
              </a:rPr>
              <a:t>Summary</a:t>
            </a:r>
          </a:p>
        </p:txBody>
      </p:sp>
      <p:sp>
        <p:nvSpPr>
          <p:cNvPr id="7" name="Subtitle 2"/>
          <p:cNvSpPr txBox="1">
            <a:spLocks/>
          </p:cNvSpPr>
          <p:nvPr/>
        </p:nvSpPr>
        <p:spPr>
          <a:xfrm>
            <a:off x="1046602" y="6298881"/>
            <a:ext cx="7410450" cy="476493"/>
          </a:xfrm>
          <a:prstGeom prst="rect">
            <a:avLst/>
          </a:prstGeom>
        </p:spPr>
        <p:txBody>
          <a:bodyPr vert="horz" lIns="91440" tIns="45720" rIns="91440" bIns="45720" rtlCol="0">
            <a:normAutofit fontScale="8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20000"/>
              </a:lnSpc>
              <a:spcBef>
                <a:spcPts val="0"/>
              </a:spcBef>
            </a:pPr>
            <a:r>
              <a:rPr lang="en-GB" sz="1400" dirty="0">
                <a:solidFill>
                  <a:schemeClr val="bg1"/>
                </a:solidFill>
              </a:rPr>
              <a:t>Mistral: wide-scale I/O profiling and load balancing for shared storage</a:t>
            </a:r>
            <a:br>
              <a:rPr lang="en-US" sz="1400" dirty="0">
                <a:solidFill>
                  <a:schemeClr val="bg1"/>
                </a:solidFill>
              </a:rPr>
            </a:br>
            <a:r>
              <a:rPr lang="en-US" sz="1400" dirty="0" err="1">
                <a:solidFill>
                  <a:schemeClr val="bg1"/>
                </a:solidFill>
              </a:rPr>
              <a:t>www.ellexus.com</a:t>
            </a:r>
            <a:endParaRPr lang="en-US" sz="1400" dirty="0">
              <a:solidFill>
                <a:schemeClr val="bg1"/>
              </a:solidFill>
            </a:endParaRPr>
          </a:p>
        </p:txBody>
      </p:sp>
      <p:pic>
        <p:nvPicPr>
          <p:cNvPr id="12" name="Picture 11"/>
          <p:cNvPicPr>
            <a:picLocks noChangeAspect="1"/>
          </p:cNvPicPr>
          <p:nvPr/>
        </p:nvPicPr>
        <p:blipFill rotWithShape="1">
          <a:blip r:embed="rId3">
            <a:extLst>
              <a:ext uri="{28A0092B-C50C-407E-A947-70E740481C1C}">
                <a14:useLocalDpi xmlns:a14="http://schemas.microsoft.com/office/drawing/2010/main" val="0"/>
              </a:ext>
            </a:extLst>
          </a:blip>
          <a:srcRect r="68998"/>
          <a:stretch/>
        </p:blipFill>
        <p:spPr>
          <a:xfrm>
            <a:off x="269558" y="6084316"/>
            <a:ext cx="846703" cy="798877"/>
          </a:xfrm>
          <a:prstGeom prst="rect">
            <a:avLst/>
          </a:prstGeom>
        </p:spPr>
      </p:pic>
      <p:sp>
        <p:nvSpPr>
          <p:cNvPr id="6" name="Rectangle 5"/>
          <p:cNvSpPr/>
          <p:nvPr/>
        </p:nvSpPr>
        <p:spPr>
          <a:xfrm>
            <a:off x="400049" y="1417359"/>
            <a:ext cx="8264980" cy="2492990"/>
          </a:xfrm>
          <a:prstGeom prst="rect">
            <a:avLst/>
          </a:prstGeom>
        </p:spPr>
        <p:txBody>
          <a:bodyPr wrap="square">
            <a:spAutoFit/>
          </a:bodyPr>
          <a:lstStyle/>
          <a:p>
            <a:r>
              <a:rPr lang="en-GB" sz="2400" b="1" dirty="0">
                <a:solidFill>
                  <a:schemeClr val="bg1"/>
                </a:solidFill>
              </a:rPr>
              <a:t>Profile </a:t>
            </a:r>
            <a:r>
              <a:rPr lang="en-GB" sz="2400" b="1" dirty="0" err="1">
                <a:solidFill>
                  <a:schemeClr val="bg1"/>
                </a:solidFill>
              </a:rPr>
              <a:t>profile</a:t>
            </a:r>
            <a:r>
              <a:rPr lang="en-GB" sz="2400" b="1" dirty="0">
                <a:solidFill>
                  <a:schemeClr val="bg1"/>
                </a:solidFill>
              </a:rPr>
              <a:t> </a:t>
            </a:r>
            <a:r>
              <a:rPr lang="en-GB" sz="2400" b="1" dirty="0" err="1">
                <a:solidFill>
                  <a:schemeClr val="bg1"/>
                </a:solidFill>
              </a:rPr>
              <a:t>profile</a:t>
            </a:r>
            <a:r>
              <a:rPr lang="en-GB" sz="2400" b="1" dirty="0">
                <a:solidFill>
                  <a:schemeClr val="bg1"/>
                </a:solidFill>
              </a:rPr>
              <a:t>.</a:t>
            </a:r>
          </a:p>
          <a:p>
            <a:endParaRPr lang="en-GB" sz="2200" b="1" dirty="0">
              <a:solidFill>
                <a:srgbClr val="AFCD29"/>
              </a:solidFill>
            </a:endParaRPr>
          </a:p>
          <a:p>
            <a:r>
              <a:rPr lang="en-GB" sz="2200" b="1" dirty="0">
                <a:solidFill>
                  <a:srgbClr val="AFCD29"/>
                </a:solidFill>
              </a:rPr>
              <a:t>Protect your storage </a:t>
            </a:r>
            <a:r>
              <a:rPr lang="en-GB" sz="2200" dirty="0">
                <a:solidFill>
                  <a:schemeClr val="bg1"/>
                </a:solidFill>
              </a:rPr>
              <a:t>by monitoring the whole cluster for rogue jobs.</a:t>
            </a:r>
          </a:p>
          <a:p>
            <a:r>
              <a:rPr lang="en-GB" sz="2200" dirty="0">
                <a:solidFill>
                  <a:schemeClr val="bg1"/>
                </a:solidFill>
              </a:rPr>
              <a:t>Prevent bad I/O patterns by running health checks on new work flows.</a:t>
            </a:r>
          </a:p>
          <a:p>
            <a:endParaRPr lang="en-GB" sz="2200" dirty="0">
              <a:solidFill>
                <a:schemeClr val="bg1"/>
              </a:solidFill>
            </a:endParaRPr>
          </a:p>
          <a:p>
            <a:r>
              <a:rPr lang="en-GB" sz="2200" b="1" dirty="0">
                <a:solidFill>
                  <a:srgbClr val="AFCD29"/>
                </a:solidFill>
              </a:rPr>
              <a:t>Optimise </a:t>
            </a:r>
            <a:r>
              <a:rPr lang="en-GB" sz="2200" dirty="0">
                <a:solidFill>
                  <a:schemeClr val="bg1"/>
                </a:solidFill>
              </a:rPr>
              <a:t>applications for shared storage and optimise the compute and storage infrastructure for the jobs. </a:t>
            </a:r>
          </a:p>
        </p:txBody>
      </p:sp>
    </p:spTree>
    <p:extLst>
      <p:ext uri="{BB962C8B-B14F-4D97-AF65-F5344CB8AC3E}">
        <p14:creationId xmlns:p14="http://schemas.microsoft.com/office/powerpoint/2010/main" val="31507471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solidFill>
            <a:srgbClr val="0055B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00050" y="342901"/>
            <a:ext cx="7772400" cy="1373187"/>
          </a:xfrm>
        </p:spPr>
        <p:txBody>
          <a:bodyPr anchor="t" anchorCtr="0">
            <a:normAutofit/>
          </a:bodyPr>
          <a:lstStyle/>
          <a:p>
            <a:pPr algn="l"/>
            <a:r>
              <a:rPr lang="en-US" dirty="0">
                <a:solidFill>
                  <a:schemeClr val="bg1"/>
                </a:solidFill>
              </a:rPr>
              <a:t>Thank you</a:t>
            </a:r>
            <a:endParaRPr lang="en-US" sz="3000" dirty="0">
              <a:solidFill>
                <a:schemeClr val="bg1"/>
              </a:solidFill>
            </a:endParaRPr>
          </a:p>
        </p:txBody>
      </p:sp>
      <p:sp>
        <p:nvSpPr>
          <p:cNvPr id="6" name="Rectangle 5"/>
          <p:cNvSpPr/>
          <p:nvPr/>
        </p:nvSpPr>
        <p:spPr>
          <a:xfrm>
            <a:off x="400049" y="1417359"/>
            <a:ext cx="6584645" cy="2585323"/>
          </a:xfrm>
          <a:prstGeom prst="rect">
            <a:avLst/>
          </a:prstGeom>
        </p:spPr>
        <p:txBody>
          <a:bodyPr wrap="square">
            <a:spAutoFit/>
          </a:bodyPr>
          <a:lstStyle/>
          <a:p>
            <a:r>
              <a:rPr lang="en-US" sz="1800" dirty="0">
                <a:solidFill>
                  <a:schemeClr val="bg1"/>
                </a:solidFill>
              </a:rPr>
              <a:t>Please get in touch for more information.</a:t>
            </a:r>
          </a:p>
          <a:p>
            <a:endParaRPr lang="en-US" sz="1800" dirty="0">
              <a:solidFill>
                <a:schemeClr val="bg1"/>
              </a:solidFill>
            </a:endParaRPr>
          </a:p>
          <a:p>
            <a:r>
              <a:rPr lang="en-US" sz="1800" dirty="0" err="1">
                <a:solidFill>
                  <a:schemeClr val="bg1"/>
                </a:solidFill>
              </a:rPr>
              <a:t>Dr</a:t>
            </a:r>
            <a:r>
              <a:rPr lang="en-US" sz="1800" dirty="0">
                <a:solidFill>
                  <a:schemeClr val="bg1"/>
                </a:solidFill>
              </a:rPr>
              <a:t> Rosemary Francis</a:t>
            </a:r>
          </a:p>
          <a:p>
            <a:r>
              <a:rPr lang="en-US" sz="1800" dirty="0">
                <a:solidFill>
                  <a:schemeClr val="bg1"/>
                </a:solidFill>
              </a:rPr>
              <a:t>CEO and Co-founder</a:t>
            </a:r>
          </a:p>
          <a:p>
            <a:endParaRPr lang="en-US" sz="1800" dirty="0">
              <a:solidFill>
                <a:schemeClr val="bg1"/>
              </a:solidFill>
            </a:endParaRPr>
          </a:p>
          <a:p>
            <a:r>
              <a:rPr lang="en-US" sz="1800" b="1" dirty="0">
                <a:solidFill>
                  <a:schemeClr val="bg1"/>
                </a:solidFill>
              </a:rPr>
              <a:t>Ellexus Ltd</a:t>
            </a:r>
          </a:p>
          <a:p>
            <a:r>
              <a:rPr lang="en-US" sz="1800" dirty="0">
                <a:solidFill>
                  <a:schemeClr val="bg1"/>
                </a:solidFill>
              </a:rPr>
              <a:t>St John's Innovation Centre, Cowley Road, Cambridge CB4 0WS, UK </a:t>
            </a:r>
          </a:p>
          <a:p>
            <a:r>
              <a:rPr lang="en-US" sz="1800" dirty="0" err="1">
                <a:solidFill>
                  <a:schemeClr val="bg1"/>
                </a:solidFill>
              </a:rPr>
              <a:t>info@ellexus.com</a:t>
            </a:r>
            <a:endParaRPr lang="en-US" sz="1800" dirty="0">
              <a:solidFill>
                <a:schemeClr val="bg1"/>
              </a:solidFill>
            </a:endParaRPr>
          </a:p>
          <a:p>
            <a:r>
              <a:rPr lang="en-US" sz="1800" dirty="0">
                <a:solidFill>
                  <a:schemeClr val="bg1"/>
                </a:solidFill>
              </a:rPr>
              <a:t>01223 123456</a:t>
            </a:r>
          </a:p>
        </p:txBody>
      </p:sp>
      <p:sp>
        <p:nvSpPr>
          <p:cNvPr id="9" name="Subtitle 2"/>
          <p:cNvSpPr txBox="1">
            <a:spLocks/>
          </p:cNvSpPr>
          <p:nvPr/>
        </p:nvSpPr>
        <p:spPr>
          <a:xfrm>
            <a:off x="1046602" y="6298881"/>
            <a:ext cx="7410450" cy="476493"/>
          </a:xfrm>
          <a:prstGeom prst="rect">
            <a:avLst/>
          </a:prstGeom>
        </p:spPr>
        <p:txBody>
          <a:bodyPr vert="horz" lIns="91440" tIns="45720" rIns="91440" bIns="45720" rtlCol="0">
            <a:normAutofit fontScale="8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20000"/>
              </a:lnSpc>
              <a:spcBef>
                <a:spcPts val="0"/>
              </a:spcBef>
            </a:pPr>
            <a:r>
              <a:rPr lang="en-GB" sz="1400" dirty="0">
                <a:solidFill>
                  <a:schemeClr val="bg1"/>
                </a:solidFill>
              </a:rPr>
              <a:t>Mistral: wide-scale I/O profiling and load balancing for shared storage</a:t>
            </a:r>
            <a:br>
              <a:rPr lang="en-US" sz="1400" dirty="0">
                <a:solidFill>
                  <a:schemeClr val="bg1"/>
                </a:solidFill>
              </a:rPr>
            </a:br>
            <a:r>
              <a:rPr lang="en-US" sz="1400" dirty="0" err="1">
                <a:solidFill>
                  <a:schemeClr val="bg1"/>
                </a:solidFill>
              </a:rPr>
              <a:t>www.ellexus.com</a:t>
            </a:r>
            <a:endParaRPr lang="en-US" sz="1400" dirty="0">
              <a:solidFill>
                <a:schemeClr val="bg1"/>
              </a:solidFill>
            </a:endParaRPr>
          </a:p>
        </p:txBody>
      </p:sp>
      <p:pic>
        <p:nvPicPr>
          <p:cNvPr id="10" name="Picture 9"/>
          <p:cNvPicPr>
            <a:picLocks noChangeAspect="1"/>
          </p:cNvPicPr>
          <p:nvPr/>
        </p:nvPicPr>
        <p:blipFill rotWithShape="1">
          <a:blip r:embed="rId3">
            <a:extLst>
              <a:ext uri="{28A0092B-C50C-407E-A947-70E740481C1C}">
                <a14:useLocalDpi xmlns:a14="http://schemas.microsoft.com/office/drawing/2010/main" val="0"/>
              </a:ext>
            </a:extLst>
          </a:blip>
          <a:srcRect r="68998"/>
          <a:stretch/>
        </p:blipFill>
        <p:spPr>
          <a:xfrm>
            <a:off x="269558" y="6084316"/>
            <a:ext cx="846703" cy="798877"/>
          </a:xfrm>
          <a:prstGeom prst="rect">
            <a:avLst/>
          </a:prstGeom>
        </p:spPr>
      </p:pic>
    </p:spTree>
    <p:extLst>
      <p:ext uri="{BB962C8B-B14F-4D97-AF65-F5344CB8AC3E}">
        <p14:creationId xmlns:p14="http://schemas.microsoft.com/office/powerpoint/2010/main" val="59505908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1637</TotalTime>
  <Words>2475</Words>
  <Application>Microsoft Office PowerPoint</Application>
  <PresentationFormat>On-screen Show (4:3)</PresentationFormat>
  <Paragraphs>325</Paragraphs>
  <Slides>21</Slides>
  <Notes>21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Arial</vt:lpstr>
      <vt:lpstr>Calibri</vt:lpstr>
      <vt:lpstr>Calibri Light</vt:lpstr>
      <vt:lpstr>Courier New</vt:lpstr>
      <vt:lpstr>Office Theme</vt:lpstr>
      <vt:lpstr>Catching rogue jobs before they overload shared storage</vt:lpstr>
      <vt:lpstr>Who we are</vt:lpstr>
      <vt:lpstr>Mistral: Solving the noisy neighbour problem</vt:lpstr>
      <vt:lpstr>Mistral: Protecting you against rogue jobs</vt:lpstr>
      <vt:lpstr>Mistral</vt:lpstr>
      <vt:lpstr>Mistral: How does it work?</vt:lpstr>
      <vt:lpstr>Mistral: How does it work?</vt:lpstr>
      <vt:lpstr>Mistral: Advanced systems management</vt:lpstr>
      <vt:lpstr>Mistral: Advanced systems management</vt:lpstr>
      <vt:lpstr>Customer case study: Catching rogue jobs</vt:lpstr>
      <vt:lpstr>Customer case study: system architecture</vt:lpstr>
      <vt:lpstr>Customer case study  Problem 1: Bad working practices </vt:lpstr>
      <vt:lpstr>Customer case study  Problem 2: Debug flag left on</vt:lpstr>
      <vt:lpstr>Customer Case Study: Mistral deployment</vt:lpstr>
      <vt:lpstr>Example contracts</vt:lpstr>
      <vt:lpstr>Mistral RTM integration: Goals</vt:lpstr>
      <vt:lpstr>Mistral RTM integration: Per job events</vt:lpstr>
      <vt:lpstr>Mistral RTM integration: Who is using the storage?</vt:lpstr>
      <vt:lpstr>Customer case study: Protecting the file system from R&amp;D jobs</vt:lpstr>
      <vt:lpstr>Summary</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Christian Scott</dc:creator>
  <cp:lastModifiedBy>Rosemary Francis</cp:lastModifiedBy>
  <cp:revision>278</cp:revision>
  <cp:lastPrinted>2016-11-06T20:18:37Z</cp:lastPrinted>
  <dcterms:created xsi:type="dcterms:W3CDTF">2016-10-24T21:19:25Z</dcterms:created>
  <dcterms:modified xsi:type="dcterms:W3CDTF">2017-04-03T13:39:21Z</dcterms:modified>
</cp:coreProperties>
</file>