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05" r:id="rId2"/>
    <p:sldId id="274" r:id="rId3"/>
    <p:sldId id="315" r:id="rId4"/>
    <p:sldId id="314" r:id="rId5"/>
    <p:sldId id="319" r:id="rId6"/>
    <p:sldId id="331" r:id="rId7"/>
    <p:sldId id="316" r:id="rId8"/>
    <p:sldId id="328" r:id="rId9"/>
    <p:sldId id="332" r:id="rId10"/>
    <p:sldId id="320" r:id="rId11"/>
    <p:sldId id="317" r:id="rId12"/>
    <p:sldId id="330" r:id="rId13"/>
    <p:sldId id="326" r:id="rId14"/>
    <p:sldId id="336" r:id="rId15"/>
    <p:sldId id="324" r:id="rId16"/>
    <p:sldId id="325" r:id="rId17"/>
    <p:sldId id="30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8" userDrawn="1">
          <p15:clr>
            <a:srgbClr val="A4A3A4"/>
          </p15:clr>
        </p15:guide>
        <p15:guide id="2" orient="horz" pos="1428" userDrawn="1">
          <p15:clr>
            <a:srgbClr val="A4A3A4"/>
          </p15:clr>
        </p15:guide>
        <p15:guide id="3" orient="horz" pos="1492" userDrawn="1">
          <p15:clr>
            <a:srgbClr val="A4A3A4"/>
          </p15:clr>
        </p15:guide>
        <p15:guide id="4" orient="horz" pos="2784" userDrawn="1">
          <p15:clr>
            <a:srgbClr val="A4A3A4"/>
          </p15:clr>
        </p15:guide>
        <p15:guide id="5" pos="2909" userDrawn="1">
          <p15:clr>
            <a:srgbClr val="A4A3A4"/>
          </p15:clr>
        </p15:guide>
        <p15:guide id="6" pos="4281" userDrawn="1">
          <p15:clr>
            <a:srgbClr val="A4A3A4"/>
          </p15:clr>
        </p15:guide>
        <p15:guide id="7" pos="4209" userDrawn="1">
          <p15:clr>
            <a:srgbClr val="A4A3A4"/>
          </p15:clr>
        </p15:guide>
        <p15:guide id="8" pos="5581" userDrawn="1">
          <p15:clr>
            <a:srgbClr val="A4A3A4"/>
          </p15:clr>
        </p15:guide>
        <p15:guide id="9" pos="151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898989"/>
    <a:srgbClr val="008000"/>
    <a:srgbClr val="4FA556"/>
    <a:srgbClr val="82C387"/>
    <a:srgbClr val="82C376"/>
    <a:srgbClr val="229246"/>
    <a:srgbClr val="F8961D"/>
    <a:srgbClr val="194963"/>
    <a:srgbClr val="D2E3EB"/>
    <a:srgbClr val="23AB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86"/>
    <p:restoredTop sz="95568" autoAdjust="0"/>
  </p:normalViewPr>
  <p:slideViewPr>
    <p:cSldViewPr snapToGrid="0" snapToObjects="1" showGuides="1">
      <p:cViewPr>
        <p:scale>
          <a:sx n="145" d="100"/>
          <a:sy n="145" d="100"/>
        </p:scale>
        <p:origin x="1608" y="848"/>
      </p:cViewPr>
      <p:guideLst>
        <p:guide orient="horz" pos="3288"/>
        <p:guide orient="horz" pos="1428"/>
        <p:guide orient="horz" pos="1492"/>
        <p:guide orient="horz" pos="2784"/>
        <p:guide pos="2909"/>
        <p:guide pos="4281"/>
        <p:guide pos="4209"/>
        <p:guide pos="5581"/>
        <p:guide pos="15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handoutMaster" Target="handoutMasters/handout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z="900" smtClean="0"/>
              <a:t>NERSC Presentation</a:t>
            </a:r>
            <a:endParaRPr lang="en-US" sz="9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4EB6E-10FD-DD41-A600-A2C079EEF2A5}" type="datetime1">
              <a:rPr lang="en-US" sz="900" smtClean="0"/>
              <a:t>4/4/17</a:t>
            </a:fld>
            <a:endParaRPr lang="en-US" sz="9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9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F58F80-FCEC-C745-BEA9-0BA1921C5D36}" type="slidenum">
              <a:rPr lang="en-US" sz="900" smtClean="0"/>
              <a:pPr/>
              <a:t>‹#›</a:t>
            </a:fld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57137354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55858-9F25-E24B-B08C-FB33F507EEDE}" type="datetime1">
              <a:rPr lang="en-US" smtClean="0"/>
              <a:t>4/4/17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511CB-48C6-1D49-AC56-5A39CE8EA9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84579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NERSC Presentation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32C6FFA-F8B2-C348-AE6E-F94596D6803F}" type="datetime1">
              <a:rPr lang="en-US" smtClean="0"/>
              <a:t>4/4/17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511CB-48C6-1D49-AC56-5A39CE8EA9E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833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3.png"/><Relationship Id="rId9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 userDrawn="1"/>
        </p:nvSpPr>
        <p:spPr>
          <a:xfrm>
            <a:off x="282576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0" name="Title 1"/>
          <p:cNvSpPr>
            <a:spLocks noGrp="1"/>
          </p:cNvSpPr>
          <p:nvPr>
            <p:ph type="ctrTitle" hasCustomPrompt="1"/>
          </p:nvPr>
        </p:nvSpPr>
        <p:spPr>
          <a:xfrm>
            <a:off x="4624389" y="4764682"/>
            <a:ext cx="4214812" cy="933450"/>
          </a:xfrm>
        </p:spPr>
        <p:txBody>
          <a:bodyPr anchor="ctr" anchorCtr="0">
            <a:normAutofit/>
          </a:bodyPr>
          <a:lstStyle>
            <a:lvl1pPr marL="0" indent="0">
              <a:defRPr sz="2800"/>
            </a:lvl1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4787" y="595580"/>
            <a:ext cx="3470021" cy="3468418"/>
          </a:xfrm>
        </p:spPr>
        <p:txBody>
          <a:bodyPr lIns="45720" tIns="45720" rIns="45720" anchor="ctr" anchorCtr="0">
            <a:normAutofit/>
          </a:bodyPr>
          <a:lstStyle>
            <a:lvl1pPr marL="0" indent="0" algn="l">
              <a:buNone/>
              <a:defRPr sz="3600" b="0" i="0">
                <a:solidFill>
                  <a:schemeClr val="bg1"/>
                </a:solidFill>
                <a:latin typeface="Helvetica Neue Bold Condensed"/>
                <a:cs typeface="Helvetica Neue Bold Condensed"/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dirty="0" smtClean="0"/>
              <a:t>Click to edit Master title styles</a:t>
            </a:r>
          </a:p>
        </p:txBody>
      </p:sp>
      <p:pic>
        <p:nvPicPr>
          <p:cNvPr id="26" name="Picture 25" descr="NERSC_logo_color_sm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3951" y="4416552"/>
            <a:ext cx="2401904" cy="1615494"/>
          </a:xfrm>
          <a:prstGeom prst="rect">
            <a:avLst/>
          </a:prstGeom>
        </p:spPr>
      </p:pic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39928" y="6368807"/>
            <a:ext cx="2864157" cy="365125"/>
          </a:xfrm>
        </p:spPr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116657" y="6368807"/>
            <a:ext cx="925708" cy="365125"/>
          </a:xfr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6"/>
          </p:nvPr>
        </p:nvSpPr>
        <p:spPr>
          <a:xfrm>
            <a:off x="4624388" y="578199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400" b="1" i="0">
                <a:solidFill>
                  <a:schemeClr val="accent5"/>
                </a:solidFill>
              </a:defRPr>
            </a:lvl1pPr>
          </a:lstStyle>
          <a:p>
            <a:fld id="{734EF53E-E99A-FD40-87C4-5E2E7EE8876D}" type="datetime4">
              <a:rPr lang="en-US" smtClean="0"/>
              <a:t>April 4, 2017</a:t>
            </a:fld>
            <a:endParaRPr lang="en-US" dirty="0"/>
          </a:p>
        </p:txBody>
      </p:sp>
      <p:pic>
        <p:nvPicPr>
          <p:cNvPr id="14" name="Picture Placeholder 17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4624388" y="231648"/>
            <a:ext cx="2057400" cy="2057400"/>
          </a:xfrm>
          <a:prstGeom prst="rect">
            <a:avLst/>
          </a:prstGeom>
        </p:spPr>
      </p:pic>
      <p:pic>
        <p:nvPicPr>
          <p:cNvPr id="15" name="Picture Placeholder 19"/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5" r="-895"/>
          <a:stretch>
            <a:fillRect/>
          </a:stretch>
        </p:blipFill>
        <p:spPr>
          <a:xfrm>
            <a:off x="4636639" y="2383083"/>
            <a:ext cx="960120" cy="960120"/>
          </a:xfrm>
          <a:prstGeom prst="rect">
            <a:avLst/>
          </a:prstGeom>
        </p:spPr>
      </p:pic>
      <p:pic>
        <p:nvPicPr>
          <p:cNvPr id="16" name="Picture Placeholder 18"/>
          <p:cNvPicPr>
            <a:picLocks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6767402" y="231648"/>
            <a:ext cx="2057400" cy="2057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20222" y="3454985"/>
            <a:ext cx="961567" cy="96156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0222" y="2383085"/>
            <a:ext cx="955924" cy="95592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635193" y="3454985"/>
            <a:ext cx="961567" cy="961568"/>
          </a:xfrm>
          <a:prstGeom prst="rect">
            <a:avLst/>
          </a:prstGeom>
        </p:spPr>
      </p:pic>
      <p:pic>
        <p:nvPicPr>
          <p:cNvPr id="2" name="Picture 1" descr="m152_Ott_s271115_snap.png"/>
          <p:cNvPicPr>
            <a:picLocks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7402" y="2377440"/>
            <a:ext cx="2057400" cy="203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20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 userDrawn="1"/>
        </p:nvSpPr>
        <p:spPr>
          <a:xfrm>
            <a:off x="274565" y="1413569"/>
            <a:ext cx="6404872" cy="20391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898" y="1499558"/>
            <a:ext cx="5937121" cy="1859978"/>
          </a:xfrm>
        </p:spPr>
        <p:txBody>
          <a:bodyPr anchor="ctr" anchorCtr="0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Picture 10" descr="DOE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70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9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1983842" y="3810610"/>
            <a:ext cx="4214812" cy="467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itle 1"/>
          <p:cNvSpPr txBox="1">
            <a:spLocks/>
          </p:cNvSpPr>
          <p:nvPr userDrawn="1"/>
        </p:nvSpPr>
        <p:spPr>
          <a:xfrm>
            <a:off x="1983841" y="2382290"/>
            <a:ext cx="6586999" cy="933450"/>
          </a:xfrm>
          <a:prstGeom prst="rect">
            <a:avLst/>
          </a:prstGeo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defRPr sz="2800"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Helvetica Neue Bold Condensed"/>
              <a:ea typeface="+mj-ea"/>
              <a:cs typeface="Helvetica Neue Bold Condensed"/>
            </a:endParaRPr>
          </a:p>
        </p:txBody>
      </p:sp>
      <p:pic>
        <p:nvPicPr>
          <p:cNvPr id="13" name="Picture Placeholder 19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5" r="-895"/>
          <a:stretch>
            <a:fillRect/>
          </a:stretch>
        </p:blipFill>
        <p:spPr>
          <a:xfrm>
            <a:off x="3534123" y="3555703"/>
            <a:ext cx="1004970" cy="9559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84815" y="3555703"/>
            <a:ext cx="955924" cy="9559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17870" y="3550059"/>
            <a:ext cx="961567" cy="961568"/>
          </a:xfrm>
          <a:prstGeom prst="rect">
            <a:avLst/>
          </a:prstGeom>
        </p:spPr>
      </p:pic>
      <p:pic>
        <p:nvPicPr>
          <p:cNvPr id="21" name="Picture Placeholder 17"/>
          <p:cNvPicPr>
            <a:picLocks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6783338" y="1413567"/>
            <a:ext cx="2057400" cy="2039112"/>
          </a:xfrm>
          <a:prstGeom prst="rect">
            <a:avLst/>
          </a:prstGeom>
        </p:spPr>
      </p:pic>
      <p:pic>
        <p:nvPicPr>
          <p:cNvPr id="22" name="Picture Placeholder 18"/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7" r="-467"/>
          <a:stretch>
            <a:fillRect/>
          </a:stretch>
        </p:blipFill>
        <p:spPr>
          <a:xfrm>
            <a:off x="4643123" y="3550059"/>
            <a:ext cx="970192" cy="961568"/>
          </a:xfrm>
          <a:prstGeom prst="rect">
            <a:avLst/>
          </a:prstGeom>
        </p:spPr>
      </p:pic>
      <p:pic>
        <p:nvPicPr>
          <p:cNvPr id="23" name="Picture 22" descr="NERSC_logo_color_sm.pn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675" y="3254428"/>
            <a:ext cx="2401904" cy="1615494"/>
          </a:xfrm>
          <a:prstGeom prst="rect">
            <a:avLst/>
          </a:prstGeom>
        </p:spPr>
      </p:pic>
      <p:pic>
        <p:nvPicPr>
          <p:cNvPr id="20" name="Picture 19" descr="m152_Ott_s271115_snap.pn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3678" y="3550059"/>
            <a:ext cx="960120" cy="96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78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6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4" y="357659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0" descr="DOE 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70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16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0480"/>
            <a:ext cx="4038600" cy="48656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0480"/>
            <a:ext cx="4038600" cy="48656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pic>
        <p:nvPicPr>
          <p:cNvPr id="7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4" y="357659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080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90565"/>
            <a:ext cx="4040188" cy="42355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25080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90565"/>
            <a:ext cx="4041775" cy="423559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0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pic>
        <p:nvPicPr>
          <p:cNvPr id="9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4" y="357659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pic>
        <p:nvPicPr>
          <p:cNvPr id="5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4" y="357659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pic>
        <p:nvPicPr>
          <p:cNvPr id="4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4" y="357659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Straight Connector 4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191173"/>
            <a:ext cx="3008313" cy="1030519"/>
          </a:xfrm>
        </p:spPr>
        <p:txBody>
          <a:bodyPr anchor="ctr" anchorCtr="0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91173"/>
            <a:ext cx="5111750" cy="493499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28798"/>
            <a:ext cx="3008313" cy="37973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pic>
        <p:nvPicPr>
          <p:cNvPr id="7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4" y="357659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32047"/>
            <a:ext cx="5486400" cy="3495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pic>
        <p:nvPicPr>
          <p:cNvPr id="7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4" y="357659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pic>
        <p:nvPicPr>
          <p:cNvPr id="6" name="Picture 1" descr="NERSC-logo-color-transparent-edges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8754" y="357659"/>
            <a:ext cx="1558661" cy="59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 userDrawn="1"/>
        </p:nvCxnSpPr>
        <p:spPr>
          <a:xfrm flipV="1">
            <a:off x="360342" y="1033027"/>
            <a:ext cx="8457072" cy="18814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342" y="4450223"/>
            <a:ext cx="8499496" cy="769479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6" name="Picture 8" descr="NERSCvertLOCKUP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358" y="1462529"/>
            <a:ext cx="8305800" cy="2957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343" y="179870"/>
            <a:ext cx="6819032" cy="769479"/>
          </a:xfrm>
          <a:prstGeom prst="rect">
            <a:avLst/>
          </a:prstGeom>
        </p:spPr>
        <p:txBody>
          <a:bodyPr vert="horz" lIns="91440" tIns="0" rIns="91440" bIns="0" rtlCol="0" anchor="b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307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5239928" y="6368807"/>
            <a:ext cx="2864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18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4116657" y="6368807"/>
            <a:ext cx="9257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114766"/>
                </a:solidFill>
              </a:defRPr>
            </a:lvl1pPr>
          </a:lstStyle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‹#›</a:t>
            </a:fld>
            <a:r>
              <a:rPr lang="en-US" dirty="0" smtClean="0"/>
              <a:t> -</a:t>
            </a:r>
            <a:endParaRPr lang="en-US" dirty="0"/>
          </a:p>
        </p:txBody>
      </p:sp>
      <p:pic>
        <p:nvPicPr>
          <p:cNvPr id="9" name="Picture 10" descr="DOE LOGO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329"/>
          <a:stretch>
            <a:fillRect/>
          </a:stretch>
        </p:blipFill>
        <p:spPr bwMode="auto">
          <a:xfrm>
            <a:off x="247292" y="6277670"/>
            <a:ext cx="2209800" cy="503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LBNL_Logo-Full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27395" y="6277227"/>
            <a:ext cx="590020" cy="50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marL="228600" indent="-228600" algn="l" defTabSz="457200" rtl="0" eaLnBrk="1" latinLnBrk="0" hangingPunct="1">
        <a:spcBef>
          <a:spcPct val="0"/>
        </a:spcBef>
        <a:buNone/>
        <a:defRPr sz="3200" b="0" i="0" u="none" kern="1200" cap="none">
          <a:solidFill>
            <a:schemeClr val="tx2"/>
          </a:solidFill>
          <a:latin typeface="Helvetica Neue Bold Condensed"/>
          <a:ea typeface="+mj-ea"/>
          <a:cs typeface="Helvetica Neue Bold Condense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tiff"/><Relationship Id="rId5" Type="http://schemas.openxmlformats.org/officeDocument/2006/relationships/image" Target="../media/image21.tiff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2.jpg"/><Relationship Id="rId3" Type="http://schemas.openxmlformats.org/officeDocument/2006/relationships/image" Target="../media/image23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Kirill Lozinskiy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NERSC Storage Systems Group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63772" y="604372"/>
            <a:ext cx="3949603" cy="3468418"/>
          </a:xfrm>
        </p:spPr>
        <p:txBody>
          <a:bodyPr/>
          <a:lstStyle/>
          <a:p>
            <a:r>
              <a:rPr lang="en-US" dirty="0" smtClean="0"/>
              <a:t>GPFS</a:t>
            </a:r>
          </a:p>
          <a:p>
            <a:r>
              <a:rPr lang="en-US" dirty="0" smtClean="0"/>
              <a:t>&amp;</a:t>
            </a:r>
          </a:p>
          <a:p>
            <a:r>
              <a:rPr lang="en-US" dirty="0" smtClean="0"/>
              <a:t>HPSS</a:t>
            </a:r>
          </a:p>
          <a:p>
            <a:r>
              <a:rPr lang="en-US" dirty="0" smtClean="0"/>
              <a:t>Interface (GHI)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/>
              <a:t>- </a:t>
            </a:r>
            <a:fld id="{D174BAF6-F8F2-EF4F-936C-8DF63288C82F}" type="slidenum">
              <a:rPr lang="en-US" smtClean="0"/>
              <a:pPr/>
              <a:t>1</a:t>
            </a:fld>
            <a:r>
              <a:rPr lang="en-US" dirty="0" smtClean="0"/>
              <a:t> -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9049158-2868-6D47-B456-5E2ECB6440F7}" type="datetime4">
              <a:rPr lang="en-US" smtClean="0"/>
              <a:t>April 4, 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</a:p>
          <a:p>
            <a:pPr lvl="1"/>
            <a:r>
              <a:rPr lang="en-US" dirty="0"/>
              <a:t>IBM Spectrum </a:t>
            </a:r>
            <a:r>
              <a:rPr lang="en-US" dirty="0" smtClean="0"/>
              <a:t>Scale | General </a:t>
            </a:r>
            <a:r>
              <a:rPr lang="en-US" dirty="0"/>
              <a:t>Parallel File System (GPFS) </a:t>
            </a:r>
            <a:endParaRPr lang="en-US" dirty="0" smtClean="0"/>
          </a:p>
          <a:p>
            <a:pPr lvl="1"/>
            <a:r>
              <a:rPr lang="en-US" dirty="0" smtClean="0"/>
              <a:t>High Performance Storage System (HPSS)</a:t>
            </a:r>
          </a:p>
          <a:p>
            <a:r>
              <a:rPr lang="en-US" dirty="0" smtClean="0"/>
              <a:t>GPFS/HPSS Interface (GHI)</a:t>
            </a:r>
          </a:p>
          <a:p>
            <a:pPr lvl="1"/>
            <a:r>
              <a:rPr lang="en-US" dirty="0" smtClean="0"/>
              <a:t>GPFS HSM space </a:t>
            </a:r>
            <a:r>
              <a:rPr lang="en-US" dirty="0" smtClean="0"/>
              <a:t>management with ILM</a:t>
            </a:r>
            <a:endParaRPr lang="en-US" dirty="0" smtClean="0"/>
          </a:p>
          <a:p>
            <a:pPr lvl="1"/>
            <a:r>
              <a:rPr lang="en-US" dirty="0" smtClean="0"/>
              <a:t>GPFS disaster recovery</a:t>
            </a:r>
          </a:p>
          <a:p>
            <a:r>
              <a:rPr lang="en-US" dirty="0" smtClean="0"/>
              <a:t>Birds of a Feather (</a:t>
            </a:r>
            <a:r>
              <a:rPr lang="en-US" dirty="0" err="1" smtClean="0"/>
              <a:t>BoF</a:t>
            </a:r>
            <a:r>
              <a:rPr lang="en-US" dirty="0" smtClean="0"/>
              <a:t>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4116656" y="6368807"/>
            <a:ext cx="925708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2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3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IBM Spectrum Scale</a:t>
            </a:r>
            <a:br>
              <a:rPr lang="en-US" dirty="0" smtClean="0"/>
            </a:br>
            <a:r>
              <a:rPr lang="en-US" dirty="0" smtClean="0"/>
              <a:t>General Parallel File System (GPFS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GPFS</a:t>
            </a:r>
            <a:r>
              <a:rPr lang="en-US" dirty="0" smtClean="0"/>
              <a:t>?</a:t>
            </a:r>
          </a:p>
          <a:p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4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646" b="29946"/>
          <a:stretch/>
        </p:blipFill>
        <p:spPr>
          <a:xfrm>
            <a:off x="2286001" y="2066598"/>
            <a:ext cx="4571999" cy="3717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060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IBM Spectrum Scale</a:t>
            </a:r>
            <a:br>
              <a:rPr lang="en-US" dirty="0" smtClean="0"/>
            </a:br>
            <a:r>
              <a:rPr lang="en-US" dirty="0" smtClean="0"/>
              <a:t>General Parallel File System (GPFS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GPFS?</a:t>
            </a:r>
          </a:p>
          <a:p>
            <a:pPr lvl="1"/>
            <a:r>
              <a:rPr lang="en-US" dirty="0"/>
              <a:t>A true parallel </a:t>
            </a:r>
            <a:r>
              <a:rPr lang="en-US" dirty="0" smtClean="0"/>
              <a:t>and clustered </a:t>
            </a:r>
            <a:r>
              <a:rPr lang="en-US" dirty="0"/>
              <a:t>file system</a:t>
            </a:r>
          </a:p>
          <a:p>
            <a:pPr lvl="1"/>
            <a:r>
              <a:rPr lang="en-US" dirty="0" smtClean="0"/>
              <a:t>Performance </a:t>
            </a:r>
            <a:r>
              <a:rPr lang="en-US" dirty="0" smtClean="0"/>
              <a:t>and scalability</a:t>
            </a:r>
          </a:p>
          <a:p>
            <a:pPr lvl="1"/>
            <a:r>
              <a:rPr lang="en-US" dirty="0" smtClean="0"/>
              <a:t>Transparent cloud </a:t>
            </a:r>
            <a:r>
              <a:rPr lang="en-US" dirty="0" err="1" smtClean="0"/>
              <a:t>tiering</a:t>
            </a:r>
            <a:endParaRPr lang="en-US" dirty="0" smtClean="0"/>
          </a:p>
          <a:p>
            <a:pPr lvl="1"/>
            <a:r>
              <a:rPr lang="en-US" dirty="0" smtClean="0"/>
              <a:t>Simplified administration</a:t>
            </a:r>
          </a:p>
          <a:p>
            <a:pPr lvl="1"/>
            <a:r>
              <a:rPr lang="en-US" dirty="0" smtClean="0"/>
              <a:t>Information </a:t>
            </a:r>
            <a:r>
              <a:rPr lang="en-US" dirty="0" smtClean="0"/>
              <a:t>Lifecycle </a:t>
            </a:r>
            <a:r>
              <a:rPr lang="en-US" dirty="0"/>
              <a:t>M</a:t>
            </a:r>
            <a:r>
              <a:rPr lang="en-US" dirty="0" smtClean="0"/>
              <a:t>anagement </a:t>
            </a:r>
            <a:r>
              <a:rPr lang="en-US" dirty="0" smtClean="0"/>
              <a:t>(ILM</a:t>
            </a:r>
            <a:r>
              <a:rPr lang="en-US" dirty="0" smtClean="0"/>
              <a:t>) policy scans</a:t>
            </a:r>
            <a:endParaRPr lang="en-US" dirty="0" smtClean="0"/>
          </a:p>
          <a:p>
            <a:pPr lvl="1"/>
            <a:r>
              <a:rPr lang="en-US" dirty="0" smtClean="0"/>
              <a:t>And more. </a:t>
            </a:r>
            <a:r>
              <a:rPr lang="en-US" dirty="0" smtClean="0"/>
              <a:t>. . 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5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7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HPSS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HPSS?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6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477" y="2936631"/>
            <a:ext cx="4572056" cy="1548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3364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 Performance Storage System (HPSS)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Hierarchical </a:t>
            </a:r>
            <a:r>
              <a:rPr lang="en-US" dirty="0" smtClean="0"/>
              <a:t>storage </a:t>
            </a:r>
            <a:r>
              <a:rPr lang="en-US" dirty="0"/>
              <a:t>manager (HSM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Disk</a:t>
            </a:r>
          </a:p>
          <a:p>
            <a:pPr lvl="1"/>
            <a:r>
              <a:rPr lang="en-US" dirty="0" smtClean="0"/>
              <a:t>Tape</a:t>
            </a:r>
          </a:p>
          <a:p>
            <a:pPr lvl="1"/>
            <a:r>
              <a:rPr lang="en-US" dirty="0" smtClean="0"/>
              <a:t>Object</a:t>
            </a:r>
            <a:endParaRPr lang="en-US" dirty="0"/>
          </a:p>
          <a:p>
            <a:r>
              <a:rPr lang="en-US" dirty="0" smtClean="0"/>
              <a:t>HPSS system components</a:t>
            </a:r>
          </a:p>
          <a:p>
            <a:pPr lvl="1"/>
            <a:r>
              <a:rPr lang="en-US" dirty="0" smtClean="0"/>
              <a:t>HPSS Core Server</a:t>
            </a:r>
          </a:p>
          <a:p>
            <a:pPr lvl="1"/>
            <a:r>
              <a:rPr lang="en-US" dirty="0" smtClean="0"/>
              <a:t>HPSS Data Mover</a:t>
            </a:r>
          </a:p>
          <a:p>
            <a:r>
              <a:rPr lang="en-US" dirty="0" smtClean="0"/>
              <a:t>Primarily </a:t>
            </a:r>
            <a:r>
              <a:rPr lang="en-US" dirty="0" smtClean="0"/>
              <a:t>tape oriented</a:t>
            </a:r>
          </a:p>
          <a:p>
            <a:r>
              <a:rPr lang="en-US" dirty="0" smtClean="0"/>
              <a:t>Designed for very large (</a:t>
            </a:r>
            <a:r>
              <a:rPr lang="en-US" dirty="0" err="1" smtClean="0"/>
              <a:t>exascale</a:t>
            </a:r>
            <a:r>
              <a:rPr lang="en-US" dirty="0" smtClean="0"/>
              <a:t>) HPC storage</a:t>
            </a:r>
          </a:p>
          <a:p>
            <a:r>
              <a:rPr lang="en-US" dirty="0" smtClean="0"/>
              <a:t>Developed in collaboration by five DOE Labs and IBM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7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4485" r="2122" b="19756"/>
          <a:stretch/>
        </p:blipFill>
        <p:spPr>
          <a:xfrm>
            <a:off x="5239928" y="1846385"/>
            <a:ext cx="3408785" cy="27871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7041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 Performance Storage System (HPSS)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protection</a:t>
            </a:r>
          </a:p>
          <a:p>
            <a:pPr lvl="1"/>
            <a:r>
              <a:rPr lang="en-US" dirty="0" smtClean="0"/>
              <a:t>Redundant Array of Independent Tapes (RAIT)</a:t>
            </a:r>
          </a:p>
          <a:p>
            <a:pPr lvl="1"/>
            <a:r>
              <a:rPr lang="en-US" dirty="0" smtClean="0"/>
              <a:t>M</a:t>
            </a:r>
            <a:r>
              <a:rPr lang="en-US" dirty="0" smtClean="0"/>
              <a:t>irroring</a:t>
            </a:r>
          </a:p>
          <a:p>
            <a:r>
              <a:rPr lang="en-US" dirty="0" smtClean="0"/>
              <a:t>Clients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8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432" y="3164186"/>
            <a:ext cx="6300588" cy="2961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82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79767"/>
            <a:ext cx="8229600" cy="4462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1" t="28411" r="52165" b="48062"/>
          <a:stretch/>
        </p:blipFill>
        <p:spPr>
          <a:xfrm>
            <a:off x="1657024" y="1471744"/>
            <a:ext cx="5829952" cy="4478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77" t="43010" r="53270" b="48536"/>
          <a:stretch/>
        </p:blipFill>
        <p:spPr>
          <a:xfrm>
            <a:off x="3135688" y="1465758"/>
            <a:ext cx="2887646" cy="44840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Content Placeholder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42" t="46054" r="54620" b="52160"/>
          <a:stretch/>
        </p:blipFill>
        <p:spPr>
          <a:xfrm>
            <a:off x="2875329" y="1465758"/>
            <a:ext cx="3408363" cy="4476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29" y="1487789"/>
            <a:ext cx="7243562" cy="4462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791" y="1710096"/>
            <a:ext cx="7239868" cy="4017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Content Placeholder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343" y="4149200"/>
            <a:ext cx="2071623" cy="19077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uses HPSS?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9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71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9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High Performance Storage System (HPSS)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NERSC deployment in 1998</a:t>
            </a:r>
          </a:p>
          <a:p>
            <a:r>
              <a:rPr lang="en-US" dirty="0" smtClean="0"/>
              <a:t>100+ PB of data</a:t>
            </a:r>
          </a:p>
          <a:p>
            <a:r>
              <a:rPr lang="en-US" dirty="0" smtClean="0"/>
              <a:t>Over 230 million files</a:t>
            </a:r>
          </a:p>
          <a:p>
            <a:r>
              <a:rPr lang="en-US" dirty="0" smtClean="0"/>
              <a:t>~ 5 PB of disk cache</a:t>
            </a:r>
          </a:p>
          <a:p>
            <a:r>
              <a:rPr lang="en-US" dirty="0" smtClean="0"/>
              <a:t>Grows at more than 1 PB per month</a:t>
            </a:r>
          </a:p>
          <a:p>
            <a:r>
              <a:rPr lang="en-US" dirty="0" smtClean="0"/>
              <a:t>40 years of scientific data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10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958" y="5125915"/>
            <a:ext cx="2248084" cy="10002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372" y="1337039"/>
            <a:ext cx="2255428" cy="34011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6516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GPFS/HPSS Interface (GHI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11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103685" y="54951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928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GPFS/HPSS Interface (GHI)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GHI primary functions</a:t>
            </a:r>
          </a:p>
          <a:p>
            <a:pPr lvl="1"/>
            <a:r>
              <a:rPr lang="en-US" dirty="0" smtClean="0"/>
              <a:t>Space management</a:t>
            </a:r>
          </a:p>
          <a:p>
            <a:pPr lvl="2"/>
            <a:r>
              <a:rPr lang="en-US" dirty="0" smtClean="0"/>
              <a:t>Migrate</a:t>
            </a:r>
          </a:p>
          <a:p>
            <a:pPr lvl="2"/>
            <a:r>
              <a:rPr lang="en-US" dirty="0" smtClean="0"/>
              <a:t>Purge</a:t>
            </a:r>
          </a:p>
          <a:p>
            <a:pPr lvl="2"/>
            <a:r>
              <a:rPr lang="en-US" dirty="0" smtClean="0"/>
              <a:t>Recall</a:t>
            </a:r>
          </a:p>
          <a:p>
            <a:pPr lvl="1"/>
            <a:r>
              <a:rPr lang="en-US" dirty="0" smtClean="0"/>
              <a:t>Disaster recovery</a:t>
            </a:r>
          </a:p>
          <a:p>
            <a:pPr lvl="2"/>
            <a:r>
              <a:rPr lang="en-US" dirty="0" smtClean="0"/>
              <a:t>Backup</a:t>
            </a:r>
          </a:p>
          <a:p>
            <a:pPr lvl="2"/>
            <a:r>
              <a:rPr lang="en-US" dirty="0" smtClean="0"/>
              <a:t>Restore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12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68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GPFS/HPSS Interface (GHI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GPFS </a:t>
            </a:r>
            <a:r>
              <a:rPr lang="en-US" dirty="0"/>
              <a:t>HSM space </a:t>
            </a:r>
            <a:r>
              <a:rPr lang="en-US" dirty="0" smtClean="0"/>
              <a:t>management / file </a:t>
            </a:r>
            <a:r>
              <a:rPr lang="en-US" dirty="0" smtClean="0"/>
              <a:t>migrations</a:t>
            </a:r>
          </a:p>
          <a:p>
            <a:pPr lvl="1"/>
            <a:r>
              <a:rPr lang="en-US" dirty="0" smtClean="0"/>
              <a:t>GPFS Data Management API (DMAPI) notifies GHI of events</a:t>
            </a:r>
          </a:p>
          <a:p>
            <a:pPr lvl="1"/>
            <a:r>
              <a:rPr lang="en-US" dirty="0"/>
              <a:t>HPSS references are stored as GPFS extended attributes</a:t>
            </a:r>
          </a:p>
          <a:p>
            <a:pPr lvl="1"/>
            <a:r>
              <a:rPr lang="en-US" dirty="0" smtClean="0"/>
              <a:t>GPFS </a:t>
            </a:r>
            <a:r>
              <a:rPr lang="en-US" dirty="0" smtClean="0"/>
              <a:t>ILM </a:t>
            </a:r>
            <a:r>
              <a:rPr lang="en-US" dirty="0" smtClean="0"/>
              <a:t>scans and policies</a:t>
            </a:r>
            <a:endParaRPr lang="en-US" dirty="0" smtClean="0"/>
          </a:p>
          <a:p>
            <a:pPr lvl="2"/>
            <a:r>
              <a:rPr lang="en-US" dirty="0" smtClean="0"/>
              <a:t>ILM scans billions of files in minutes</a:t>
            </a:r>
          </a:p>
          <a:p>
            <a:pPr lvl="2"/>
            <a:r>
              <a:rPr lang="en-US" dirty="0" smtClean="0"/>
              <a:t>Files </a:t>
            </a:r>
            <a:r>
              <a:rPr lang="en-US" dirty="0" smtClean="0"/>
              <a:t>are continuously </a:t>
            </a:r>
            <a:r>
              <a:rPr lang="en-US" dirty="0" smtClean="0"/>
              <a:t>identified and migrated/purged/recalled to/from HPSS per policy</a:t>
            </a:r>
            <a:endParaRPr lang="en-US" dirty="0" smtClean="0"/>
          </a:p>
          <a:p>
            <a:pPr lvl="1"/>
            <a:r>
              <a:rPr lang="en-US" dirty="0" smtClean="0"/>
              <a:t>If GPFS reaches a </a:t>
            </a:r>
            <a:r>
              <a:rPr lang="en-US" dirty="0" smtClean="0"/>
              <a:t>space </a:t>
            </a:r>
            <a:r>
              <a:rPr lang="en-US" dirty="0" smtClean="0"/>
              <a:t>threshold, </a:t>
            </a:r>
            <a:r>
              <a:rPr lang="en-US" dirty="0" smtClean="0"/>
              <a:t>candidates are purged</a:t>
            </a:r>
          </a:p>
          <a:p>
            <a:pPr lvl="1"/>
            <a:r>
              <a:rPr lang="en-US" dirty="0" smtClean="0"/>
              <a:t>When a user requests a file in HPSS, GHI stages it back</a:t>
            </a:r>
          </a:p>
          <a:p>
            <a:pPr lvl="1"/>
            <a:r>
              <a:rPr lang="en-US" dirty="0" smtClean="0"/>
              <a:t>Small </a:t>
            </a:r>
            <a:r>
              <a:rPr lang="en-US" dirty="0" smtClean="0"/>
              <a:t>files are aggregated </a:t>
            </a:r>
            <a:r>
              <a:rPr lang="en-US" dirty="0" smtClean="0"/>
              <a:t>with a tar like utility to </a:t>
            </a:r>
            <a:r>
              <a:rPr lang="en-US" dirty="0" smtClean="0"/>
              <a:t>improve </a:t>
            </a:r>
            <a:r>
              <a:rPr lang="en-US" dirty="0" smtClean="0"/>
              <a:t>performance</a:t>
            </a:r>
          </a:p>
          <a:p>
            <a:pPr lvl="1"/>
            <a:r>
              <a:rPr lang="en-US" dirty="0" smtClean="0"/>
              <a:t>Policy rules provide robust data management solutions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13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94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GPFS/HPSS Interface (GHI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GPFS </a:t>
            </a:r>
            <a:r>
              <a:rPr lang="en-US" dirty="0"/>
              <a:t>disaster </a:t>
            </a:r>
            <a:r>
              <a:rPr lang="en-US" dirty="0" smtClean="0"/>
              <a:t>recovery</a:t>
            </a:r>
          </a:p>
          <a:p>
            <a:pPr lvl="1"/>
            <a:r>
              <a:rPr lang="en-US" dirty="0" smtClean="0"/>
              <a:t>Provides continuous </a:t>
            </a:r>
            <a:r>
              <a:rPr lang="en-US" dirty="0" smtClean="0"/>
              <a:t>backup via GPFS snapshots</a:t>
            </a:r>
            <a:endParaRPr lang="en-US" dirty="0" smtClean="0"/>
          </a:p>
          <a:p>
            <a:pPr lvl="1"/>
            <a:r>
              <a:rPr lang="en-US" dirty="0" smtClean="0"/>
              <a:t>Stores </a:t>
            </a:r>
            <a:r>
              <a:rPr lang="en-US" dirty="0" smtClean="0"/>
              <a:t>a snapshot of </a:t>
            </a:r>
            <a:r>
              <a:rPr lang="en-US" dirty="0" smtClean="0"/>
              <a:t>an entire GPFS cluster</a:t>
            </a:r>
          </a:p>
          <a:p>
            <a:pPr lvl="2"/>
            <a:r>
              <a:rPr lang="en-US" dirty="0" smtClean="0"/>
              <a:t>Namespace</a:t>
            </a:r>
          </a:p>
          <a:p>
            <a:pPr lvl="2"/>
            <a:r>
              <a:rPr lang="en-US" dirty="0" smtClean="0"/>
              <a:t>File attributes</a:t>
            </a:r>
          </a:p>
          <a:p>
            <a:pPr lvl="2"/>
            <a:r>
              <a:rPr lang="en-US" dirty="0" smtClean="0"/>
              <a:t>ACLs</a:t>
            </a:r>
          </a:p>
          <a:p>
            <a:pPr lvl="2"/>
            <a:r>
              <a:rPr lang="en-US" dirty="0" smtClean="0"/>
              <a:t>DMAPI attributes</a:t>
            </a:r>
          </a:p>
          <a:p>
            <a:pPr lvl="1"/>
            <a:r>
              <a:rPr lang="en-US" dirty="0" smtClean="0"/>
              <a:t>Restore aims to bring GPFS back as fast as possible</a:t>
            </a:r>
          </a:p>
          <a:p>
            <a:pPr lvl="1"/>
            <a:r>
              <a:rPr lang="en-US" dirty="0" smtClean="0"/>
              <a:t>ILM stages files back based on specified priority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14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2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GPFS/HPSS Interface (GHI)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15</a:t>
            </a:fld>
            <a:r>
              <a:rPr lang="en-US" smtClean="0"/>
              <a:t> -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675" y="1644162"/>
            <a:ext cx="4992272" cy="40356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38109" y="5885819"/>
            <a:ext cx="3682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http://</a:t>
            </a:r>
            <a:r>
              <a:rPr lang="en-US" sz="1200" dirty="0" err="1" smtClean="0"/>
              <a:t>www.hpss-collaboration.org</a:t>
            </a:r>
            <a:r>
              <a:rPr lang="en-US" sz="1200" dirty="0" smtClean="0"/>
              <a:t>/</a:t>
            </a:r>
            <a:r>
              <a:rPr lang="en-US" sz="1200" dirty="0" err="1" smtClean="0"/>
              <a:t>hpss_for_gpfs.shtml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9121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Birds of </a:t>
            </a:r>
            <a:r>
              <a:rPr lang="en-US" smtClean="0"/>
              <a:t>a Feather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16</a:t>
            </a:fld>
            <a:r>
              <a:rPr lang="en-US" smtClean="0"/>
              <a:t>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7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Energy Research Scientific Computing Center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smtClean="0"/>
              <a:t>- </a:t>
            </a:r>
            <a:fld id="{D174BAF6-F8F2-EF4F-936C-8DF63288C82F}" type="slidenum">
              <a:rPr lang="en-US" smtClean="0"/>
              <a:pPr/>
              <a:t>17</a:t>
            </a:fld>
            <a:r>
              <a:rPr lang="en-US" smtClean="0"/>
              <a:t> -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mr-IN" smtClean="0"/>
              <a:t>Data Movement BoF                                             Spectrum Scale User Group 2017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RSC">
  <a:themeElements>
    <a:clrScheme name="NERSC Palette">
      <a:dk1>
        <a:sysClr val="windowText" lastClr="000000"/>
      </a:dk1>
      <a:lt1>
        <a:sysClr val="window" lastClr="FFFFFF"/>
      </a:lt1>
      <a:dk2>
        <a:srgbClr val="194963"/>
      </a:dk2>
      <a:lt2>
        <a:srgbClr val="FEE8B4"/>
      </a:lt2>
      <a:accent1>
        <a:srgbClr val="194963"/>
      </a:accent1>
      <a:accent2>
        <a:srgbClr val="FCD235"/>
      </a:accent2>
      <a:accent3>
        <a:srgbClr val="4FA556"/>
      </a:accent3>
      <a:accent4>
        <a:srgbClr val="8E2A20"/>
      </a:accent4>
      <a:accent5>
        <a:srgbClr val="679AC3"/>
      </a:accent5>
      <a:accent6>
        <a:srgbClr val="F68B4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1887</TotalTime>
  <Words>581</Words>
  <Application>Microsoft Macintosh PowerPoint</Application>
  <PresentationFormat>On-screen Show (4:3)</PresentationFormat>
  <Paragraphs>123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Helvetica Neue Bold Condensed</vt:lpstr>
      <vt:lpstr>Mangal</vt:lpstr>
      <vt:lpstr>Arial</vt:lpstr>
      <vt:lpstr>NERSC</vt:lpstr>
      <vt:lpstr>Kirill Lozinskiy NERSC Storage Systems Group</vt:lpstr>
      <vt:lpstr>Topics</vt:lpstr>
      <vt:lpstr>Overview</vt:lpstr>
      <vt:lpstr>IBM Spectrum Scale General Parallel File System (GPFS)</vt:lpstr>
      <vt:lpstr>IBM Spectrum Scale General Parallel File System (GPFS)</vt:lpstr>
      <vt:lpstr>HPSS?</vt:lpstr>
      <vt:lpstr>High Performance Storage System (HPSS)</vt:lpstr>
      <vt:lpstr>High Performance Storage System (HPSS)</vt:lpstr>
      <vt:lpstr>Who uses HPSS?</vt:lpstr>
      <vt:lpstr>High Performance Storage System (HPSS)</vt:lpstr>
      <vt:lpstr>GPFS/HPSS Interface (GHI)</vt:lpstr>
      <vt:lpstr>GPFS/HPSS Interface (GHI)</vt:lpstr>
      <vt:lpstr>GPFS/HPSS Interface (GHI)</vt:lpstr>
      <vt:lpstr>GPFS/HPSS Interface (GHI)</vt:lpstr>
      <vt:lpstr>GPFS/HPSS Interface (GHI)</vt:lpstr>
      <vt:lpstr>Birds of a Feather</vt:lpstr>
      <vt:lpstr>National Energy Research Scientific Computing Center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 Broughton</dc:creator>
  <cp:lastModifiedBy>Microsoft Office User</cp:lastModifiedBy>
  <cp:revision>176</cp:revision>
  <cp:lastPrinted>2012-06-09T14:57:01Z</cp:lastPrinted>
  <dcterms:created xsi:type="dcterms:W3CDTF">2012-09-05T15:57:49Z</dcterms:created>
  <dcterms:modified xsi:type="dcterms:W3CDTF">2017-04-04T22:53:49Z</dcterms:modified>
</cp:coreProperties>
</file>