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8"/>
  </p:notesMasterIdLst>
  <p:sldIdLst>
    <p:sldId id="256" r:id="rId2"/>
    <p:sldId id="297" r:id="rId3"/>
    <p:sldId id="305" r:id="rId4"/>
    <p:sldId id="306" r:id="rId5"/>
    <p:sldId id="307" r:id="rId6"/>
    <p:sldId id="313" r:id="rId7"/>
    <p:sldId id="308" r:id="rId8"/>
    <p:sldId id="309" r:id="rId9"/>
    <p:sldId id="310" r:id="rId10"/>
    <p:sldId id="312" r:id="rId11"/>
    <p:sldId id="314" r:id="rId12"/>
    <p:sldId id="315" r:id="rId13"/>
    <p:sldId id="281" r:id="rId14"/>
    <p:sldId id="304" r:id="rId15"/>
    <p:sldId id="317" r:id="rId16"/>
    <p:sldId id="318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hlink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A0"/>
    <a:srgbClr val="F19027"/>
    <a:srgbClr val="BA006E"/>
    <a:srgbClr val="8CC640"/>
    <a:srgbClr val="003F69"/>
    <a:srgbClr val="FDB813"/>
    <a:srgbClr val="DD731C"/>
    <a:srgbClr val="F04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3031" autoAdjust="0"/>
  </p:normalViewPr>
  <p:slideViewPr>
    <p:cSldViewPr snapToGrid="0">
      <p:cViewPr varScale="1">
        <p:scale>
          <a:sx n="100" d="100"/>
          <a:sy n="100" d="100"/>
        </p:scale>
        <p:origin x="198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BC2CEAB-7CD2-480D-B054-DD878B7607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0885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Introduce: VT, IBM,</a:t>
            </a:r>
            <a:r>
              <a:rPr lang="en-US" baseline="0" dirty="0"/>
              <a:t> Research division,  at </a:t>
            </a:r>
            <a:r>
              <a:rPr lang="en-US" baseline="0" dirty="0" err="1"/>
              <a:t>Almaden</a:t>
            </a:r>
            <a:r>
              <a:rPr lang="en-US" baseline="0" dirty="0"/>
              <a:t>, and 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C2CEAB-7CD2-480D-B054-DD878B760731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5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</a:t>
            </a:r>
            <a:r>
              <a:rPr lang="en-US" baseline="0" dirty="0"/>
              <a:t> that I did not implement it. Jim </a:t>
            </a:r>
            <a:r>
              <a:rPr lang="en-US" baseline="0" dirty="0" err="1"/>
              <a:t>Wyllei</a:t>
            </a:r>
            <a:r>
              <a:rPr lang="en-US" baseline="0" dirty="0"/>
              <a:t> implemented most. Marc </a:t>
            </a:r>
            <a:r>
              <a:rPr lang="en-US" baseline="0" dirty="0" err="1"/>
              <a:t>Vef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C2CEAB-7CD2-480D-B054-DD878B760731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370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altLang="en-US" dirty="0"/>
              <a:t>Trace Sampling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en-US" dirty="0"/>
              <a:t>Fast trace collection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en-US" dirty="0"/>
              <a:t>Limiting higher levels of collection to more </a:t>
            </a:r>
            <a:r>
              <a:rPr lang="en-US" altLang="en-US" dirty="0" err="1"/>
              <a:t>suspcicios</a:t>
            </a:r>
            <a:r>
              <a:rPr lang="en-US" altLang="en-US" dirty="0"/>
              <a:t> nodes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BC2CEAB-7CD2-480D-B054-DD878B760731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2993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 descr="37-degree-pos-tri-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0" b="24518"/>
          <a:stretch>
            <a:fillRect/>
          </a:stretch>
        </p:blipFill>
        <p:spPr bwMode="auto">
          <a:xfrm>
            <a:off x="3571875" y="1882775"/>
            <a:ext cx="5572125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8" descr="blue-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684213"/>
            <a:ext cx="5873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74638" y="1050925"/>
            <a:ext cx="859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black">
          <a:xfrm>
            <a:off x="182563" y="6462713"/>
            <a:ext cx="1371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r>
              <a:rPr lang="en-US" altLang="en-US" sz="800" dirty="0">
                <a:solidFill>
                  <a:schemeClr val="tx1"/>
                </a:solidFill>
              </a:rPr>
              <a:t>© 2017</a:t>
            </a:r>
            <a:r>
              <a:rPr lang="en-US" altLang="en-US" sz="800" baseline="0" dirty="0">
                <a:solidFill>
                  <a:schemeClr val="tx1"/>
                </a:solidFill>
              </a:rPr>
              <a:t> </a:t>
            </a:r>
            <a:r>
              <a:rPr lang="en-US" altLang="en-US" sz="800" dirty="0">
                <a:solidFill>
                  <a:schemeClr val="tx1"/>
                </a:solidFill>
              </a:rPr>
              <a:t>IBM Corporation</a:t>
            </a:r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563" y="528638"/>
            <a:ext cx="7769225" cy="530225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 sz="11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8643" name="Rectangle 35"/>
          <p:cNvSpPr>
            <a:spLocks noGrp="1" noChangeArrowheads="1"/>
          </p:cNvSpPr>
          <p:nvPr>
            <p:ph type="ctrTitle"/>
          </p:nvPr>
        </p:nvSpPr>
        <p:spPr>
          <a:xfrm>
            <a:off x="139700" y="1235075"/>
            <a:ext cx="6900863" cy="2193925"/>
          </a:xfrm>
        </p:spPr>
        <p:txBody>
          <a:bodyPr anchor="b"/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2075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D9EE2-9364-4DB7-B433-F49B68ABF0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80B6E-473F-4A19-9892-90EA9A970AE0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3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44B50-52D2-4D49-AE7B-26110FA699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4D843-C2F0-4300-9F4C-FA5EEE5CF59D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666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563" y="1874838"/>
            <a:ext cx="4267200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2163" y="1874838"/>
            <a:ext cx="4267200" cy="4479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3C330-7C25-4A57-AFEC-2E12C8BC2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107FF-DA2B-464E-9B2D-2E94FF76EAB5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497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C5F1F-2383-4BF3-9511-F730707A68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DADFE-B992-4FD9-BFA2-22D23DA897DD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39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D2981-FA39-476A-AE13-7B53A268B8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1F14F-9BEA-4D2A-9ED1-50AE9BEEDF3D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9100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1A036-ED37-4AE3-A2D7-A6793FCF8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7D1375-AE60-4D9C-B468-F771161D7D0F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247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A9760-831C-4091-A063-18E5A26381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7E1117-07D5-4C09-B235-1B325D58DE25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524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C32A7-2F08-48C1-8DA4-A2014A2A81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37D9C-BAA2-41A9-AA90-35E6E5E0BAC8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00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C030BC-3445-40DC-8E95-848970C876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2885B-B33A-4B88-B30A-513D49850867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69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7663" y="593725"/>
            <a:ext cx="2171700" cy="57610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593725"/>
            <a:ext cx="6362700" cy="57610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67BF6-F9D8-4E64-BB7E-DE1476C5DA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322C1-8901-451C-96D8-29FF107C71C1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18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blue-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227013"/>
            <a:ext cx="58737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563" y="1874838"/>
            <a:ext cx="868680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 flipV="1">
            <a:off x="274638" y="549275"/>
            <a:ext cx="859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black">
          <a:xfrm>
            <a:off x="7589838" y="6537325"/>
            <a:ext cx="13716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200">
                <a:solidFill>
                  <a:schemeClr val="hlink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defRPr/>
            </a:pPr>
            <a:r>
              <a:rPr lang="en-US" altLang="en-US" sz="800" dirty="0">
                <a:solidFill>
                  <a:schemeClr val="tx1"/>
                </a:solidFill>
              </a:rPr>
              <a:t>© 2017 IBM Corporation</a:t>
            </a:r>
            <a:endParaRPr lang="en-US" altLang="en-US" sz="1800" dirty="0">
              <a:solidFill>
                <a:schemeClr val="tx1"/>
              </a:solidFill>
            </a:endParaRP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182563" y="6537325"/>
            <a:ext cx="366712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800">
                <a:solidFill>
                  <a:schemeClr val="tx1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6A5E1E-2DEF-40BB-8705-3C589E97B6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4163" y="6537325"/>
            <a:ext cx="5943600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800">
                <a:solidFill>
                  <a:schemeClr val="tx1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759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537325"/>
            <a:ext cx="1004888" cy="1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defRPr sz="800">
                <a:solidFill>
                  <a:schemeClr val="tx1"/>
                </a:solidFill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8186974-FC96-4819-9775-EB0745E5EBB6}" type="datetime3">
              <a:rPr lang="en-US" altLang="en-US"/>
              <a:pPr>
                <a:defRPr/>
              </a:pPr>
              <a:t>5 April 2017</a:t>
            </a:fld>
            <a:endParaRPr lang="en-US" altLang="en-US"/>
          </a:p>
        </p:txBody>
      </p:sp>
      <p:sp>
        <p:nvSpPr>
          <p:cNvPr id="103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593725"/>
            <a:ext cx="86868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173038" indent="-173038" algn="l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9588" indent="-163513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173038"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325" indent="-173038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539875" indent="-163513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»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hyperlink" Target="mailto:vtarasov@us.ibm.com" TargetMode="Externa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9388" y="1318661"/>
            <a:ext cx="7318692" cy="2926901"/>
          </a:xfrm>
          <a:noFill/>
        </p:spPr>
        <p:txBody>
          <a:bodyPr anchor="t"/>
          <a:lstStyle/>
          <a:p>
            <a:pPr eaLnBrk="1" hangingPunct="1"/>
            <a:r>
              <a:rPr lang="en-US" altLang="en-US" sz="4400" dirty="0"/>
              <a:t>Challenges in Tracing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527050"/>
            <a:ext cx="7769225" cy="528638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Vasily Tarasov</a:t>
            </a:r>
          </a:p>
          <a:p>
            <a:pPr eaLnBrk="1" hangingPunct="1"/>
            <a:r>
              <a:rPr lang="en-US" altLang="en-US" dirty="0"/>
              <a:t>5 April 2017</a:t>
            </a:r>
          </a:p>
        </p:txBody>
      </p:sp>
      <p:pic>
        <p:nvPicPr>
          <p:cNvPr id="2" name="Picture 1" descr="Un Citoyen du Mond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79" y="2352502"/>
            <a:ext cx="3677141" cy="24479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Tracing in Spectrum Scale</a:t>
            </a:r>
          </a:p>
          <a:p>
            <a:pPr marL="793750" lvl="1" indent="-457200"/>
            <a:r>
              <a:rPr lang="en-US" sz="2000" dirty="0"/>
              <a:t>High-level design</a:t>
            </a:r>
          </a:p>
          <a:p>
            <a:pPr marL="793750" lvl="1" indent="-457200"/>
            <a:r>
              <a:rPr lang="en-US" sz="2000" dirty="0"/>
              <a:t>Stats &amp; challenges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FlexTrace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TraceAnz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76225" y="5892046"/>
            <a:ext cx="6229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Acknowledgement: Marc </a:t>
            </a:r>
            <a:r>
              <a:rPr lang="en-US" sz="1600" dirty="0" err="1">
                <a:solidFill>
                  <a:schemeClr val="tx1"/>
                </a:solidFill>
              </a:rPr>
              <a:t>Vef</a:t>
            </a:r>
            <a:r>
              <a:rPr lang="en-US" sz="1600" dirty="0">
                <a:solidFill>
                  <a:schemeClr val="tx1"/>
                </a:solidFill>
              </a:rPr>
              <a:t> from University of Mainz</a:t>
            </a:r>
          </a:p>
        </p:txBody>
      </p:sp>
    </p:spTree>
    <p:extLst>
      <p:ext uri="{BB962C8B-B14F-4D97-AF65-F5344CB8AC3E}">
        <p14:creationId xmlns:p14="http://schemas.microsoft.com/office/powerpoint/2010/main" val="300871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63" y="1874838"/>
            <a:ext cx="4372812" cy="4479925"/>
          </a:xfrm>
        </p:spPr>
        <p:txBody>
          <a:bodyPr/>
          <a:lstStyle/>
          <a:p>
            <a:r>
              <a:rPr lang="en-US" dirty="0" err="1"/>
              <a:t>Tracepoints</a:t>
            </a:r>
            <a:endParaRPr lang="en-US" dirty="0"/>
          </a:p>
          <a:p>
            <a:pPr lvl="1"/>
            <a:r>
              <a:rPr lang="en-US" dirty="0"/>
              <a:t>Strategically placed in the code</a:t>
            </a:r>
          </a:p>
          <a:p>
            <a:pPr lvl="1"/>
            <a:r>
              <a:rPr lang="en-US" dirty="0"/>
              <a:t>Conditionally generate messages</a:t>
            </a:r>
          </a:p>
          <a:p>
            <a:pPr lvl="1"/>
            <a:r>
              <a:rPr lang="en-US" dirty="0"/>
              <a:t>Free-form text with a timestamp</a:t>
            </a:r>
          </a:p>
          <a:p>
            <a:r>
              <a:rPr lang="en-US" dirty="0"/>
              <a:t>Much more detailed than logs</a:t>
            </a:r>
          </a:p>
          <a:p>
            <a:r>
              <a:rPr lang="en-US" dirty="0"/>
              <a:t>Use cases</a:t>
            </a:r>
          </a:p>
          <a:p>
            <a:pPr lvl="1"/>
            <a:r>
              <a:rPr lang="en-US" dirty="0"/>
              <a:t>Understand how a system operates</a:t>
            </a:r>
          </a:p>
          <a:p>
            <a:pPr lvl="1"/>
            <a:r>
              <a:rPr lang="en-US" dirty="0"/>
              <a:t>Debug issues</a:t>
            </a:r>
          </a:p>
          <a:p>
            <a:pPr lvl="1"/>
            <a:r>
              <a:rPr lang="en-US" dirty="0"/>
              <a:t>Analyze performance/workloads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450677" y="1463041"/>
            <a:ext cx="1537855" cy="44805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400" dirty="0" err="1">
                <a:solidFill>
                  <a:srgbClr val="92D050"/>
                </a:solidFill>
              </a:rPr>
              <a:t>Fasd#include</a:t>
            </a:r>
            <a:r>
              <a:rPr lang="en-US" sz="400" dirty="0">
                <a:solidFill>
                  <a:srgbClr val="92D050"/>
                </a:solidFill>
              </a:rPr>
              <a:t> &lt;</a:t>
            </a:r>
            <a:r>
              <a:rPr lang="en-US" sz="400" dirty="0" err="1">
                <a:solidFill>
                  <a:srgbClr val="92D050"/>
                </a:solidFill>
              </a:rPr>
              <a:t>iostream</a:t>
            </a:r>
            <a:r>
              <a:rPr lang="en-US" sz="400" dirty="0">
                <a:solidFill>
                  <a:srgbClr val="92D050"/>
                </a:solidFill>
              </a:rPr>
              <a:t>&gt;</a:t>
            </a:r>
          </a:p>
          <a:p>
            <a:r>
              <a:rPr lang="en-US" sz="400" dirty="0">
                <a:solidFill>
                  <a:srgbClr val="92D050"/>
                </a:solidFill>
              </a:rPr>
              <a:t>using namespace </a:t>
            </a:r>
            <a:r>
              <a:rPr lang="en-US" sz="400" dirty="0" err="1">
                <a:solidFill>
                  <a:srgbClr val="92D050"/>
                </a:solidFill>
              </a:rPr>
              <a:t>std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void Store(){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"The Item store is not finished yet\n"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int</a:t>
            </a:r>
            <a:r>
              <a:rPr lang="en-US" sz="400" dirty="0">
                <a:solidFill>
                  <a:srgbClr val="92D050"/>
                </a:solidFill>
              </a:rPr>
              <a:t>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}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void Character(){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int</a:t>
            </a:r>
            <a:r>
              <a:rPr lang="en-US" sz="400" dirty="0">
                <a:solidFill>
                  <a:srgbClr val="92D050"/>
                </a:solidFill>
              </a:rPr>
              <a:t> </a:t>
            </a:r>
            <a:r>
              <a:rPr lang="en-US" sz="400" dirty="0" err="1">
                <a:solidFill>
                  <a:srgbClr val="92D050"/>
                </a:solidFill>
              </a:rPr>
              <a:t>PlayerHp</a:t>
            </a:r>
            <a:r>
              <a:rPr lang="en-US" sz="400" dirty="0">
                <a:solidFill>
                  <a:srgbClr val="92D050"/>
                </a:solidFill>
              </a:rPr>
              <a:t>, </a:t>
            </a:r>
            <a:r>
              <a:rPr lang="en-US" sz="400" dirty="0" err="1">
                <a:solidFill>
                  <a:srgbClr val="92D050"/>
                </a:solidFill>
              </a:rPr>
              <a:t>PlayerStr</a:t>
            </a:r>
            <a:r>
              <a:rPr lang="en-US" sz="400" dirty="0">
                <a:solidFill>
                  <a:srgbClr val="92D050"/>
                </a:solidFill>
              </a:rPr>
              <a:t>, </a:t>
            </a:r>
            <a:r>
              <a:rPr lang="en-US" sz="400" dirty="0" err="1">
                <a:solidFill>
                  <a:srgbClr val="92D050"/>
                </a:solidFill>
              </a:rPr>
              <a:t>PlayerMana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"Your character has:\n\n";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</a:t>
            </a:r>
            <a:r>
              <a:rPr lang="en-US" sz="400" dirty="0" err="1">
                <a:solidFill>
                  <a:srgbClr val="92D050"/>
                </a:solidFill>
              </a:rPr>
              <a:t>PlayerHp</a:t>
            </a:r>
            <a:r>
              <a:rPr lang="en-US" sz="400" dirty="0">
                <a:solidFill>
                  <a:srgbClr val="92D050"/>
                </a:solidFill>
              </a:rPr>
              <a:t> &lt;&lt; " Health"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</a:t>
            </a:r>
            <a:r>
              <a:rPr lang="en-US" sz="400" dirty="0" err="1">
                <a:solidFill>
                  <a:srgbClr val="92D050"/>
                </a:solidFill>
              </a:rPr>
              <a:t>PlayerStr</a:t>
            </a:r>
            <a:r>
              <a:rPr lang="en-US" sz="400" dirty="0">
                <a:solidFill>
                  <a:srgbClr val="92D050"/>
                </a:solidFill>
              </a:rPr>
              <a:t> &lt;&lt; " Strength"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</a:t>
            </a:r>
            <a:r>
              <a:rPr lang="en-US" sz="400" dirty="0" err="1">
                <a:solidFill>
                  <a:srgbClr val="92D050"/>
                </a:solidFill>
              </a:rPr>
              <a:t>PlayerMana</a:t>
            </a:r>
            <a:r>
              <a:rPr lang="en-US" sz="400" dirty="0">
                <a:solidFill>
                  <a:srgbClr val="92D050"/>
                </a:solidFill>
              </a:rPr>
              <a:t> &lt;&lt; " Mana"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int</a:t>
            </a:r>
            <a:r>
              <a:rPr lang="en-US" sz="400" dirty="0">
                <a:solidFill>
                  <a:srgbClr val="92D050"/>
                </a:solidFill>
              </a:rPr>
              <a:t>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}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void Inventory(){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"Your inventory contains:\n"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int</a:t>
            </a:r>
            <a:r>
              <a:rPr lang="en-US" sz="400" dirty="0">
                <a:solidFill>
                  <a:srgbClr val="92D050"/>
                </a:solidFill>
              </a:rPr>
              <a:t>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endParaRPr lang="en-US" sz="400" dirty="0">
              <a:solidFill>
                <a:srgbClr val="92D050"/>
              </a:solidFill>
            </a:endParaRPr>
          </a:p>
          <a:p>
            <a:r>
              <a:rPr lang="en-US" sz="400" dirty="0">
                <a:solidFill>
                  <a:srgbClr val="92D050"/>
                </a:solidFill>
              </a:rPr>
              <a:t>     }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void Wilderness(){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"You search the Jungle and find:\n"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string Creatures[10];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Creatures[0] = "1";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Creatures[1] = "2";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Creatures[2] = "3";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Creatures[3] = "4";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Creatures &lt;&lt; " Is really dangerous 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int</a:t>
            </a:r>
            <a:r>
              <a:rPr lang="en-US" sz="400" dirty="0">
                <a:solidFill>
                  <a:srgbClr val="92D050"/>
                </a:solidFill>
              </a:rPr>
              <a:t>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}</a:t>
            </a:r>
          </a:p>
          <a:p>
            <a:endParaRPr lang="en-US" sz="400" dirty="0">
              <a:solidFill>
                <a:srgbClr val="92D050"/>
              </a:solidFill>
            </a:endParaRPr>
          </a:p>
          <a:p>
            <a:r>
              <a:rPr lang="en-US" sz="400" dirty="0">
                <a:solidFill>
                  <a:srgbClr val="92D050"/>
                </a:solidFill>
              </a:rPr>
              <a:t>void </a:t>
            </a:r>
            <a:r>
              <a:rPr lang="en-US" sz="400" dirty="0" err="1">
                <a:solidFill>
                  <a:srgbClr val="92D050"/>
                </a:solidFill>
              </a:rPr>
              <a:t>Mainmenu</a:t>
            </a:r>
            <a:r>
              <a:rPr lang="en-US" sz="400" dirty="0">
                <a:solidFill>
                  <a:srgbClr val="92D050"/>
                </a:solidFill>
              </a:rPr>
              <a:t>(){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string choice;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"1: Attack creature"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"2: Buy equipment"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"3: Inventory"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cout</a:t>
            </a:r>
            <a:r>
              <a:rPr lang="en-US" sz="400" dirty="0">
                <a:solidFill>
                  <a:srgbClr val="92D050"/>
                </a:solidFill>
              </a:rPr>
              <a:t> &lt;&lt; "4: Stats" &lt;&lt; </a:t>
            </a:r>
            <a:r>
              <a:rPr lang="en-US" sz="400" dirty="0" err="1">
                <a:solidFill>
                  <a:srgbClr val="92D050"/>
                </a:solidFill>
              </a:rPr>
              <a:t>endl</a:t>
            </a:r>
            <a:r>
              <a:rPr lang="en-US" sz="400" dirty="0">
                <a:solidFill>
                  <a:srgbClr val="92D050"/>
                </a:solidFill>
              </a:rPr>
              <a:t>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// invalid option returns to this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</a:t>
            </a:r>
            <a:r>
              <a:rPr lang="en-US" sz="400" dirty="0" err="1">
                <a:solidFill>
                  <a:srgbClr val="92D050"/>
                </a:solidFill>
              </a:rPr>
              <a:t>InvalidOption</a:t>
            </a:r>
            <a:r>
              <a:rPr lang="en-US" sz="400" dirty="0">
                <a:solidFill>
                  <a:srgbClr val="92D050"/>
                </a:solidFill>
              </a:rPr>
              <a:t>: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            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</a:t>
            </a:r>
            <a:r>
              <a:rPr lang="en-US" sz="400" dirty="0" err="1">
                <a:solidFill>
                  <a:srgbClr val="92D050"/>
                </a:solidFill>
              </a:rPr>
              <a:t>cin</a:t>
            </a:r>
            <a:r>
              <a:rPr lang="en-US" sz="400" dirty="0">
                <a:solidFill>
                  <a:srgbClr val="92D050"/>
                </a:solidFill>
              </a:rPr>
              <a:t> &gt;&gt; choice;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if (choice == "1"){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      Wilderness ();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           }</a:t>
            </a:r>
          </a:p>
          <a:p>
            <a:r>
              <a:rPr lang="en-US" sz="400" dirty="0">
                <a:solidFill>
                  <a:srgbClr val="92D050"/>
                </a:solidFill>
              </a:rPr>
              <a:t>     else if (choice == "2"){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842852" y="1110119"/>
            <a:ext cx="1607824" cy="430887"/>
            <a:chOff x="4842852" y="1110119"/>
            <a:chExt cx="1607824" cy="430887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4896196" y="1463041"/>
              <a:ext cx="1554480" cy="33252"/>
            </a:xfrm>
            <a:prstGeom prst="straightConnector1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TextBox 26"/>
            <p:cNvSpPr txBox="1"/>
            <p:nvPr/>
          </p:nvSpPr>
          <p:spPr>
            <a:xfrm>
              <a:off x="4842852" y="1110119"/>
              <a:ext cx="142378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Execution</a:t>
              </a:r>
            </a:p>
          </p:txBody>
        </p:sp>
      </p:grpSp>
      <p:sp>
        <p:nvSpPr>
          <p:cNvPr id="34" name="Rectangle 33"/>
          <p:cNvSpPr/>
          <p:nvPr/>
        </p:nvSpPr>
        <p:spPr bwMode="auto">
          <a:xfrm>
            <a:off x="6450677" y="3412375"/>
            <a:ext cx="1479666" cy="30757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450677" y="3412375"/>
            <a:ext cx="2593571" cy="307571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hlink"/>
                </a:solidFill>
                <a:effectLst/>
                <a:latin typeface="Arial" panose="020B0604020202020204" pitchFamily="34" charset="0"/>
              </a:rPr>
              <a:t>TRACEPOINT(</a:t>
            </a:r>
            <a:r>
              <a:rPr kumimoji="0" lang="en-US" sz="1600" b="1" i="0" u="none" strike="noStrike" cap="none" normalizeH="0" dirty="0">
                <a:ln>
                  <a:noFill/>
                </a:ln>
                <a:solidFill>
                  <a:schemeClr val="hlink"/>
                </a:solidFill>
                <a:effectLst/>
                <a:latin typeface="Arial" panose="020B0604020202020204" pitchFamily="34" charset="0"/>
              </a:rPr>
              <a:t>               </a:t>
            </a: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chemeClr val="hlink"/>
                </a:solidFill>
                <a:effectLst/>
                <a:latin typeface="Arial" panose="020B0604020202020204" pitchFamily="34" charset="0"/>
              </a:rPr>
              <a:t>);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7930344" y="3441469"/>
            <a:ext cx="839584" cy="24938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1200" b="1" dirty="0"/>
              <a:t>message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hlink"/>
              </a:solidFill>
              <a:effectLst/>
            </a:endParaRPr>
          </a:p>
        </p:txBody>
      </p:sp>
      <p:pic>
        <p:nvPicPr>
          <p:cNvPr id="31" name="Picture 30" descr="PROGETTO ACCOGLIENZA-CLASSI PRIME A.S.2014-15 | ISIS Arturo Malignan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425" y="5033356"/>
            <a:ext cx="10363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9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4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96296E-6 L -4.72222E-6 0.28055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23 L -0.00035 2.59259E-6 C -0.00069 0.01134 -0.00052 0.02315 -0.00139 0.03472 C -0.00156 0.03727 -0.0026 0.03958 -0.00312 0.04213 C -0.00469 0.0493 -0.00555 0.05694 -0.00764 0.06389 C -0.00903 0.06805 -0.01111 0.07129 -0.01319 0.07477 C -0.01788 0.08287 -0.02274 0.08495 -0.03038 0.08935 C -0.03385 0.0912 -0.03854 0.09236 -0.04219 0.09305 L -0.05503 0.09537 C -0.05764 0.09583 -0.06042 0.09629 -0.06319 0.09653 C -0.08646 0.10694 -0.06875 0.09953 -0.13142 0.09537 C -0.13819 0.0949 -0.1375 0.09259 -0.14323 0.09051 C -0.14496 0.09004 -0.14687 0.08981 -0.14861 0.08935 C -0.14948 0.08889 -0.15035 0.08842 -0.15139 0.08819 C -0.1559 0.0868 -0.16128 0.08634 -0.16597 0.08565 L -0.21771 0.08819 C -0.2217 0.08842 -0.22569 0.08842 -0.22951 0.08935 C -0.23368 0.09051 -0.23733 0.09282 -0.24132 0.09421 C -0.24375 0.0949 -0.25156 0.09722 -0.25417 0.09907 C -0.25868 0.10208 -0.25642 0.10092 -0.26042 0.10278 C -0.26163 0.10393 -0.26285 0.10532 -0.26406 0.10625 C -0.26493 0.10694 -0.26597 0.10671 -0.26684 0.10764 C -0.26858 0.10926 -0.27118 0.11319 -0.27222 0.11597 C -0.27674 0.12801 -0.2717 0.11736 -0.27587 0.12569 C -0.27639 0.1287 -0.27708 0.13379 -0.27778 0.13657 C -0.27917 0.14282 -0.28073 0.14884 -0.28229 0.15486 C -0.28264 0.15602 -0.28299 0.15717 -0.28316 0.15856 C -0.28385 0.1618 -0.2842 0.16504 -0.28507 0.16805 C -0.28524 0.16944 -0.28576 0.1706 -0.28594 0.17176 L -0.28767 0.18148 C -0.28646 0.24537 -0.2868 0.21065 -0.2868 0.28588 L -0.31493 0.27731 " pathEditMode="relative" rAng="0" ptsTypes="AAAAAAAAAAAAAAAAAAAAAAAAAAAAAAAA"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29" y="1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 animBg="1"/>
      <p:bldP spid="3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Tracing in Spectrum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~64 subsystems</a:t>
            </a:r>
          </a:p>
          <a:p>
            <a:pPr lvl="1"/>
            <a:r>
              <a:rPr lang="en-US" dirty="0"/>
              <a:t>VFS, NSD, Threads, </a:t>
            </a:r>
            <a:r>
              <a:rPr lang="en-US" dirty="0" err="1"/>
              <a:t>Mutexes</a:t>
            </a:r>
            <a:r>
              <a:rPr lang="en-US" dirty="0"/>
              <a:t>, …</a:t>
            </a:r>
          </a:p>
          <a:p>
            <a:r>
              <a:rPr lang="en-US" dirty="0"/>
              <a:t>~16 priority levels</a:t>
            </a:r>
          </a:p>
          <a:p>
            <a:pPr lvl="1"/>
            <a:r>
              <a:rPr lang="en-US" dirty="0"/>
              <a:t>64-byte array</a:t>
            </a:r>
          </a:p>
          <a:p>
            <a:r>
              <a:rPr lang="en-US" dirty="0"/>
              <a:t>Global on/off switch</a:t>
            </a:r>
          </a:p>
          <a:p>
            <a:r>
              <a:rPr lang="en-US" dirty="0"/>
              <a:t>Low overhead when </a:t>
            </a:r>
            <a:r>
              <a:rPr lang="en-US" b="1" dirty="0"/>
              <a:t>off</a:t>
            </a:r>
            <a:r>
              <a:rPr lang="en-US" dirty="0"/>
              <a:t> and when </a:t>
            </a:r>
            <a:r>
              <a:rPr lang="en-US" b="1" dirty="0"/>
              <a:t>on</a:t>
            </a:r>
          </a:p>
          <a:p>
            <a:pPr lvl="1"/>
            <a:r>
              <a:rPr lang="en-US" dirty="0"/>
              <a:t>1 comparison – for globally off</a:t>
            </a:r>
          </a:p>
          <a:p>
            <a:pPr lvl="1"/>
            <a:r>
              <a:rPr lang="en-US" dirty="0"/>
              <a:t>2 comparisons – for globally on and locally off</a:t>
            </a:r>
          </a:p>
          <a:p>
            <a:pPr lvl="1"/>
            <a:r>
              <a:rPr lang="en-US" dirty="0"/>
              <a:t>(2 comparisons + trace record generation) – for globally and locally on</a:t>
            </a:r>
          </a:p>
          <a:p>
            <a:r>
              <a:rPr lang="en-US" dirty="0"/>
              <a:t>20,000+ </a:t>
            </a:r>
            <a:r>
              <a:rPr lang="en-US" dirty="0" err="1"/>
              <a:t>tracepoints</a:t>
            </a:r>
            <a:endParaRPr lang="en-US" dirty="0"/>
          </a:p>
          <a:p>
            <a:pPr lvl="1"/>
            <a:r>
              <a:rPr lang="en-US" dirty="0"/>
              <a:t>Some on hot code paths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33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Tracing optimizations GPFS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63" y="1874838"/>
            <a:ext cx="3541539" cy="4479925"/>
          </a:xfrm>
        </p:spPr>
        <p:txBody>
          <a:bodyPr/>
          <a:lstStyle/>
          <a:p>
            <a:r>
              <a:rPr lang="en-US" dirty="0"/>
              <a:t>Code </a:t>
            </a:r>
            <a:r>
              <a:rPr lang="en-US" dirty="0" err="1"/>
              <a:t>inlining</a:t>
            </a:r>
            <a:r>
              <a:rPr lang="en-US" dirty="0"/>
              <a:t> (no function calls)</a:t>
            </a:r>
          </a:p>
          <a:p>
            <a:r>
              <a:rPr lang="en-US" dirty="0"/>
              <a:t>Zero-copying</a:t>
            </a:r>
          </a:p>
          <a:p>
            <a:r>
              <a:rPr lang="en-US" dirty="0"/>
              <a:t>Binary trace records</a:t>
            </a:r>
          </a:p>
          <a:p>
            <a:pPr lvl="1"/>
            <a:r>
              <a:rPr lang="en-US" dirty="0"/>
              <a:t>Additional formatting step</a:t>
            </a:r>
          </a:p>
          <a:p>
            <a:r>
              <a:rPr lang="en-US" dirty="0"/>
              <a:t>Overwrite and blocking modes</a:t>
            </a:r>
          </a:p>
          <a:p>
            <a:r>
              <a:rPr lang="en-US" dirty="0"/>
              <a:t>Compression</a:t>
            </a:r>
          </a:p>
          <a:p>
            <a:r>
              <a:rPr lang="en-US" dirty="0"/>
              <a:t>Per-CPU structures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5783163" y="1874838"/>
            <a:ext cx="1654233" cy="1784682"/>
          </a:xfrm>
          <a:prstGeom prst="rect">
            <a:avLst/>
          </a:prstGeom>
          <a:solidFill>
            <a:srgbClr val="7030A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128930" y="1874838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3334" y="1443951"/>
            <a:ext cx="17240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Trace Buffer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28930" y="2160025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4128930" y="2467595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128930" y="2775165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128930" y="3069950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128929" y="3364735"/>
            <a:ext cx="1654233" cy="29478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 Record</a:t>
            </a:r>
          </a:p>
        </p:txBody>
      </p:sp>
      <p:sp>
        <p:nvSpPr>
          <p:cNvPr id="15" name="Cylinder 14"/>
          <p:cNvSpPr/>
          <p:nvPr/>
        </p:nvSpPr>
        <p:spPr bwMode="auto">
          <a:xfrm>
            <a:off x="5992640" y="4420638"/>
            <a:ext cx="2403213" cy="1349671"/>
          </a:xfrm>
          <a:prstGeom prst="can">
            <a:avLst/>
          </a:prstGeom>
          <a:ln>
            <a:solidFill>
              <a:schemeClr val="tx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04255" y="5866964"/>
            <a:ext cx="7328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Disk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6190728" y="4943787"/>
            <a:ext cx="682026" cy="57586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Binary Trace</a:t>
            </a:r>
            <a:b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File</a:t>
            </a:r>
          </a:p>
        </p:txBody>
      </p:sp>
      <p:sp>
        <p:nvSpPr>
          <p:cNvPr id="14" name="Arrow: Down 13"/>
          <p:cNvSpPr/>
          <p:nvPr/>
        </p:nvSpPr>
        <p:spPr bwMode="auto">
          <a:xfrm>
            <a:off x="6205566" y="3850483"/>
            <a:ext cx="606830" cy="954272"/>
          </a:xfrm>
          <a:prstGeom prst="downArrow">
            <a:avLst/>
          </a:prstGeom>
          <a:ln/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7306713" y="4943787"/>
            <a:ext cx="975374" cy="575864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Formatted</a:t>
            </a: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Trace</a:t>
            </a:r>
            <a:br>
              <a:rPr kumimoji="0" lang="en-US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sz="12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File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Arrow: Down 18"/>
          <p:cNvSpPr/>
          <p:nvPr/>
        </p:nvSpPr>
        <p:spPr bwMode="auto">
          <a:xfrm rot="16200000">
            <a:off x="6800611" y="5150603"/>
            <a:ext cx="606830" cy="266823"/>
          </a:xfrm>
          <a:prstGeom prst="downArrow">
            <a:avLst/>
          </a:prstGeom>
          <a:ln/>
          <a:ex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8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1816 0.00092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59259E-6 L 0.1816 0.00093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 L 0.1816 0.00093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1816 0.00092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0.1816 0.00093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96296E-6 L 0.1816 0.00092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80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6" grpId="0"/>
      <p:bldP spid="17" grpId="0" animBg="1"/>
      <p:bldP spid="14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Traces Are Large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4584" y="1426368"/>
            <a:ext cx="7658100" cy="25050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86494" y="4305993"/>
            <a:ext cx="42394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High overheads to collect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Long transfer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Long analysis time</a:t>
            </a:r>
          </a:p>
        </p:txBody>
      </p:sp>
    </p:spTree>
    <p:extLst>
      <p:ext uri="{BB962C8B-B14F-4D97-AF65-F5344CB8AC3E}">
        <p14:creationId xmlns:p14="http://schemas.microsoft.com/office/powerpoint/2010/main" val="3971935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Over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9" y="1487978"/>
            <a:ext cx="8120048" cy="45675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363284" y="1157706"/>
            <a:ext cx="2169622" cy="8939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 rot="16200000">
            <a:off x="-1016366" y="3437815"/>
            <a:ext cx="2964612" cy="4350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 of</a:t>
            </a:r>
            <a:r>
              <a:rPr kumimoji="0" lang="en-US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racepoints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806695" y="5843847"/>
            <a:ext cx="1588265" cy="785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Trace</a:t>
            </a:r>
            <a:r>
              <a:rPr kumimoji="0" lang="en-US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level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3332504" y="1516590"/>
            <a:ext cx="30780" cy="5112327"/>
          </a:xfrm>
          <a:prstGeom prst="line">
            <a:avLst/>
          </a:prstGeom>
          <a:noFill/>
          <a:ln w="2857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870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 Subsystems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3" y="1413164"/>
            <a:ext cx="8488135" cy="48532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3441152" y="1523148"/>
            <a:ext cx="2169622" cy="8939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806695" y="5843847"/>
            <a:ext cx="1588265" cy="7855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Subsystem</a:t>
            </a:r>
          </a:p>
        </p:txBody>
      </p:sp>
      <p:sp>
        <p:nvSpPr>
          <p:cNvPr id="9" name="Rectangle 8"/>
          <p:cNvSpPr/>
          <p:nvPr/>
        </p:nvSpPr>
        <p:spPr bwMode="auto">
          <a:xfrm rot="16200000">
            <a:off x="-1016366" y="3437815"/>
            <a:ext cx="2964612" cy="4350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 of</a:t>
            </a:r>
            <a:r>
              <a:rPr kumimoji="0" lang="en-US" sz="2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racepoints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073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1084" y="1396232"/>
            <a:ext cx="6269757" cy="507042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7" name="Oval 6"/>
          <p:cNvSpPr/>
          <p:nvPr/>
        </p:nvSpPr>
        <p:spPr bwMode="auto">
          <a:xfrm>
            <a:off x="3133899" y="2613877"/>
            <a:ext cx="1130529" cy="1783556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530313" y="2613877"/>
            <a:ext cx="784888" cy="2367698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0" u="none" strike="noStrike" cap="none" normalizeH="0" baseline="0">
              <a:ln>
                <a:noFill/>
              </a:ln>
              <a:solidFill>
                <a:schemeClr val="hlink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107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3742589" y="1792898"/>
            <a:ext cx="3566750" cy="3347666"/>
            <a:chOff x="3742589" y="2716823"/>
            <a:chExt cx="3566750" cy="3347666"/>
          </a:xfrm>
        </p:grpSpPr>
        <p:sp>
          <p:nvSpPr>
            <p:cNvPr id="5" name="Oval 4"/>
            <p:cNvSpPr/>
            <p:nvPr/>
          </p:nvSpPr>
          <p:spPr>
            <a:xfrm>
              <a:off x="3742589" y="2716823"/>
              <a:ext cx="3566750" cy="3347666"/>
            </a:xfrm>
            <a:prstGeom prst="ellipse">
              <a:avLst/>
            </a:prstGeom>
            <a:solidFill>
              <a:srgbClr val="99FF99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 bwMode="auto">
            <a:xfrm>
              <a:off x="4988891" y="4988861"/>
              <a:ext cx="104335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="1" dirty="0">
                  <a:latin typeface="+mn-lt"/>
                </a:rPr>
                <a:t>RPC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433146" y="2434002"/>
            <a:ext cx="2120409" cy="2928573"/>
            <a:chOff x="1433146" y="3357927"/>
            <a:chExt cx="2120409" cy="2928573"/>
          </a:xfrm>
        </p:grpSpPr>
        <p:sp>
          <p:nvSpPr>
            <p:cNvPr id="6" name="Oval 5"/>
            <p:cNvSpPr/>
            <p:nvPr/>
          </p:nvSpPr>
          <p:spPr>
            <a:xfrm>
              <a:off x="1433146" y="3357927"/>
              <a:ext cx="2120409" cy="2928573"/>
            </a:xfrm>
            <a:prstGeom prst="ellipse">
              <a:avLst/>
            </a:prstGeom>
            <a:solidFill>
              <a:srgbClr val="99FF99"/>
            </a:solidFill>
            <a:ln w="285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1516117" y="4508136"/>
              <a:ext cx="94651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2800" b="1" dirty="0">
                  <a:latin typeface="+mn-lt"/>
                </a:rPr>
                <a:t>VFS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FlexTrace</a:t>
            </a:r>
            <a:r>
              <a:rPr lang="en-US" dirty="0"/>
              <a:t>: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7" name="Oval 6"/>
          <p:cNvSpPr/>
          <p:nvPr/>
        </p:nvSpPr>
        <p:spPr>
          <a:xfrm>
            <a:off x="2601055" y="2043478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53555" y="2512401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754920" y="2666266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949209" y="1972406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670178" y="2956412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01001" y="2358535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04134" y="3264143"/>
            <a:ext cx="307731" cy="307731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25103" y="3875209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124196" y="3418008"/>
            <a:ext cx="307731" cy="307731"/>
          </a:xfrm>
          <a:prstGeom prst="ellipse">
            <a:avLst/>
          </a:prstGeom>
          <a:solidFill>
            <a:srgbClr val="FF0000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067655" y="3064849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349009" y="4029074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606309" y="4172681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208832" y="2126271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002212" y="2820132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56733" y="3571874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156077" y="4352190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789124" y="3522709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883872" y="4615225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224088" y="4678968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395792" y="2623400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867649" y="3366719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224087" y="1876970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00516" y="4832833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375272" y="4125046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014165" y="4742714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09710" y="2126271"/>
            <a:ext cx="307731" cy="307731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8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FlexTrace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563" y="1325563"/>
            <a:ext cx="8686800" cy="4479925"/>
          </a:xfrm>
        </p:spPr>
        <p:txBody>
          <a:bodyPr/>
          <a:lstStyle/>
          <a:p>
            <a:r>
              <a:rPr lang="en-US" dirty="0"/>
              <a:t>Enable individual </a:t>
            </a:r>
            <a:r>
              <a:rPr lang="en-US" dirty="0" err="1"/>
              <a:t>tracepoints</a:t>
            </a:r>
            <a:endParaRPr lang="en-US" dirty="0"/>
          </a:p>
          <a:p>
            <a:pPr lvl="1"/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mmtracectl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--set --trace=”VFS_READ_ENTER 1 VFS_READ_EXIT 1” </a:t>
            </a:r>
            <a:r>
              <a:rPr lang="en-US" dirty="0"/>
              <a:t>enables trace points</a:t>
            </a:r>
          </a:p>
          <a:p>
            <a:pPr lvl="1"/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mmtracectl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--set --trace=”VFS_READ_ENTER 0 VFS_READ_EXIT 0” </a:t>
            </a:r>
            <a:r>
              <a:rPr lang="en-US" dirty="0"/>
              <a:t>disables trace points</a:t>
            </a:r>
          </a:p>
          <a:p>
            <a:pPr lvl="1"/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mmtracectl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--set --trace=“</a:t>
            </a:r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bitmapall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0” </a:t>
            </a:r>
            <a:r>
              <a:rPr lang="en-US" dirty="0"/>
              <a:t>resets the complete bitmap</a:t>
            </a:r>
          </a:p>
          <a:p>
            <a:pPr lvl="1"/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mmfsadm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showtracebitmap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dirty="0"/>
              <a:t>shows all enabled trace points</a:t>
            </a:r>
          </a:p>
          <a:p>
            <a:r>
              <a:rPr lang="en-US" dirty="0"/>
              <a:t>Move decision on </a:t>
            </a:r>
            <a:r>
              <a:rPr lang="en-US" dirty="0" err="1"/>
              <a:t>tracepoint</a:t>
            </a:r>
            <a:r>
              <a:rPr lang="en-US" dirty="0"/>
              <a:t> “cuts” from development to run time</a:t>
            </a:r>
          </a:p>
          <a:p>
            <a:r>
              <a:rPr lang="en-US" dirty="0"/>
              <a:t>Tracing profiles</a:t>
            </a:r>
          </a:p>
          <a:p>
            <a:pPr lvl="1"/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mmtracectl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--set --trace-profile=</a:t>
            </a:r>
            <a:r>
              <a:rPr lang="en-US" sz="1200" dirty="0" err="1">
                <a:latin typeface="Menlo" charset="0"/>
                <a:ea typeface="Menlo" charset="0"/>
                <a:cs typeface="Menlo" charset="0"/>
              </a:rPr>
              <a:t>creates.ftr</a:t>
            </a:r>
            <a:r>
              <a:rPr lang="en-US" sz="1200" dirty="0">
                <a:latin typeface="Menlo" charset="0"/>
                <a:ea typeface="Menlo" charset="0"/>
                <a:cs typeface="Menlo" charset="0"/>
              </a:rPr>
              <a:t> </a:t>
            </a:r>
            <a:r>
              <a:rPr lang="en-US" dirty="0"/>
              <a:t>enables all trace points in the profile</a:t>
            </a:r>
          </a:p>
          <a:p>
            <a:r>
              <a:rPr lang="en-US" dirty="0"/>
              <a:t>Existing subsystems/levels can be replaced with profiles</a:t>
            </a:r>
          </a:p>
          <a:p>
            <a:r>
              <a:rPr lang="en-US" dirty="0"/>
              <a:t>Analysis-tailored profiles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723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FlexTrace</a:t>
            </a:r>
            <a:r>
              <a:rPr lang="en-US" dirty="0"/>
              <a:t>: Evaluation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919" y="1504950"/>
            <a:ext cx="8354947" cy="427100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DD9EE2-9364-4DB7-B433-F49B68ABF0D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638175" y="5775957"/>
            <a:ext cx="743985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Bitmap overhead – encouraging preliminary results</a:t>
            </a:r>
          </a:p>
        </p:txBody>
      </p:sp>
    </p:spTree>
    <p:extLst>
      <p:ext uri="{BB962C8B-B14F-4D97-AF65-F5344CB8AC3E}">
        <p14:creationId xmlns:p14="http://schemas.microsoft.com/office/powerpoint/2010/main" val="3573307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err="1"/>
              <a:t>TraceAnz</a:t>
            </a:r>
            <a:endParaRPr lang="en-US" altLang="en-US" sz="3600" dirty="0"/>
          </a:p>
        </p:txBody>
      </p:sp>
      <p:sp>
        <p:nvSpPr>
          <p:cNvPr id="59" name="Rectangle 58"/>
          <p:cNvSpPr/>
          <p:nvPr/>
        </p:nvSpPr>
        <p:spPr>
          <a:xfrm>
            <a:off x="1310361" y="4958660"/>
            <a:ext cx="2326219" cy="1241721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tx1"/>
                </a:solidFill>
              </a:rPr>
              <a:t>Visualize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cruxes</a:t>
            </a:r>
          </a:p>
        </p:txBody>
      </p:sp>
      <p:grpSp>
        <p:nvGrpSpPr>
          <p:cNvPr id="61" name="Group 145"/>
          <p:cNvGrpSpPr>
            <a:grpSpLocks/>
          </p:cNvGrpSpPr>
          <p:nvPr/>
        </p:nvGrpSpPr>
        <p:grpSpPr bwMode="auto">
          <a:xfrm>
            <a:off x="5397118" y="684992"/>
            <a:ext cx="3090293" cy="1777335"/>
            <a:chOff x="8926778" y="1019176"/>
            <a:chExt cx="2957055" cy="1680409"/>
          </a:xfrm>
        </p:grpSpPr>
        <p:sp>
          <p:nvSpPr>
            <p:cNvPr id="62" name="Rectangular Callout 47"/>
            <p:cNvSpPr/>
            <p:nvPr/>
          </p:nvSpPr>
          <p:spPr>
            <a:xfrm>
              <a:off x="8926778" y="1019176"/>
              <a:ext cx="2957055" cy="1680409"/>
            </a:xfrm>
            <a:prstGeom prst="wedgeRectCallout">
              <a:avLst>
                <a:gd name="adj1" fmla="val -115922"/>
                <a:gd name="adj2" fmla="val -32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2800"/>
            </a:p>
          </p:txBody>
        </p:sp>
        <p:grpSp>
          <p:nvGrpSpPr>
            <p:cNvPr id="63" name="Group 43"/>
            <p:cNvGrpSpPr>
              <a:grpSpLocks/>
            </p:cNvGrpSpPr>
            <p:nvPr/>
          </p:nvGrpSpPr>
          <p:grpSpPr bwMode="auto">
            <a:xfrm>
              <a:off x="9218767" y="1162320"/>
              <a:ext cx="2473208" cy="1318224"/>
              <a:chOff x="9059741" y="1690688"/>
              <a:chExt cx="2473208" cy="1318224"/>
            </a:xfrm>
          </p:grpSpPr>
          <p:pic>
            <p:nvPicPr>
              <p:cNvPr id="64" name="Picture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8973" y="1694421"/>
                <a:ext cx="457993" cy="457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6" name="Picture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96268" y="1694420"/>
                <a:ext cx="457993" cy="457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7" name="Picture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42532" y="1705138"/>
                <a:ext cx="457993" cy="457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8" name="Picture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5724" y="1690688"/>
                <a:ext cx="457993" cy="457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" name="Vertical Scroll 21"/>
              <p:cNvSpPr/>
              <p:nvPr/>
            </p:nvSpPr>
            <p:spPr>
              <a:xfrm>
                <a:off x="9059860" y="2532903"/>
                <a:ext cx="556698" cy="476786"/>
              </a:xfrm>
              <a:prstGeom prst="verticalScroll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r>
                  <a:rPr lang="en-US" sz="1000" dirty="0"/>
                  <a:t>TRC</a:t>
                </a:r>
                <a:br>
                  <a:rPr lang="en-US" sz="1000" dirty="0"/>
                </a:br>
                <a:r>
                  <a:rPr lang="en-US" sz="1000" dirty="0"/>
                  <a:t>RPT</a:t>
                </a:r>
              </a:p>
            </p:txBody>
          </p:sp>
          <p:cxnSp>
            <p:nvCxnSpPr>
              <p:cNvPr id="70" name="Straight Arrow Connector 69"/>
              <p:cNvCxnSpPr>
                <a:stCxn id="64" idx="2"/>
                <a:endCxn id="69" idx="0"/>
              </p:cNvCxnSpPr>
              <p:nvPr/>
            </p:nvCxnSpPr>
            <p:spPr>
              <a:xfrm flipH="1">
                <a:off x="9337150" y="2153592"/>
                <a:ext cx="0" cy="37931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Vertical Scroll 26"/>
              <p:cNvSpPr/>
              <p:nvPr/>
            </p:nvSpPr>
            <p:spPr>
              <a:xfrm>
                <a:off x="9650425" y="2526545"/>
                <a:ext cx="556696" cy="476787"/>
              </a:xfrm>
              <a:prstGeom prst="verticalScroll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r>
                  <a:rPr lang="en-US" sz="1000" dirty="0"/>
                  <a:t>TRC</a:t>
                </a:r>
                <a:br>
                  <a:rPr lang="en-US" sz="1000" dirty="0"/>
                </a:br>
                <a:r>
                  <a:rPr lang="en-US" sz="1000" dirty="0"/>
                  <a:t>RPT</a:t>
                </a:r>
              </a:p>
            </p:txBody>
          </p:sp>
          <p:cxnSp>
            <p:nvCxnSpPr>
              <p:cNvPr id="81" name="Straight Arrow Connector 80"/>
              <p:cNvCxnSpPr>
                <a:stCxn id="66" idx="2"/>
                <a:endCxn id="80" idx="0"/>
              </p:cNvCxnSpPr>
              <p:nvPr/>
            </p:nvCxnSpPr>
            <p:spPr>
              <a:xfrm>
                <a:off x="9925598" y="2153592"/>
                <a:ext cx="4233" cy="37295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Vertical Scroll 31"/>
              <p:cNvSpPr/>
              <p:nvPr/>
            </p:nvSpPr>
            <p:spPr>
              <a:xfrm>
                <a:off x="10293907" y="2532903"/>
                <a:ext cx="554580" cy="476786"/>
              </a:xfrm>
              <a:prstGeom prst="verticalScroll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r>
                  <a:rPr lang="en-US" sz="1000" dirty="0"/>
                  <a:t>TRC</a:t>
                </a:r>
                <a:br>
                  <a:rPr lang="en-US" sz="1000" dirty="0"/>
                </a:br>
                <a:r>
                  <a:rPr lang="en-US" sz="1000" dirty="0"/>
                  <a:t>RPT</a:t>
                </a:r>
              </a:p>
            </p:txBody>
          </p:sp>
          <p:cxnSp>
            <p:nvCxnSpPr>
              <p:cNvPr id="83" name="Straight Arrow Connector 82"/>
              <p:cNvCxnSpPr>
                <a:stCxn id="67" idx="2"/>
                <a:endCxn id="82" idx="0"/>
              </p:cNvCxnSpPr>
              <p:nvPr/>
            </p:nvCxnSpPr>
            <p:spPr>
              <a:xfrm flipH="1">
                <a:off x="10571196" y="2164188"/>
                <a:ext cx="0" cy="36871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Vertical Scroll 38"/>
              <p:cNvSpPr/>
              <p:nvPr/>
            </p:nvSpPr>
            <p:spPr>
              <a:xfrm>
                <a:off x="10975490" y="2532903"/>
                <a:ext cx="556696" cy="476786"/>
              </a:xfrm>
              <a:prstGeom prst="verticalScroll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r>
                  <a:rPr lang="en-US" sz="1000" dirty="0"/>
                  <a:t>TRC</a:t>
                </a:r>
                <a:br>
                  <a:rPr lang="en-US" sz="1000" dirty="0"/>
                </a:br>
                <a:r>
                  <a:rPr lang="en-US" sz="1000" dirty="0"/>
                  <a:t>RPT</a:t>
                </a:r>
              </a:p>
            </p:txBody>
          </p:sp>
          <p:cxnSp>
            <p:nvCxnSpPr>
              <p:cNvPr id="85" name="Straight Arrow Connector 84"/>
              <p:cNvCxnSpPr>
                <a:stCxn id="68" idx="2"/>
                <a:endCxn id="84" idx="0"/>
              </p:cNvCxnSpPr>
              <p:nvPr/>
            </p:nvCxnSpPr>
            <p:spPr>
              <a:xfrm>
                <a:off x="11254897" y="2149354"/>
                <a:ext cx="0" cy="38354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Rectangle 86"/>
          <p:cNvSpPr/>
          <p:nvPr/>
        </p:nvSpPr>
        <p:spPr>
          <a:xfrm>
            <a:off x="1310361" y="1574863"/>
            <a:ext cx="2326219" cy="124171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tx1"/>
                </a:solidFill>
              </a:rPr>
              <a:t>Collect</a:t>
            </a:r>
          </a:p>
        </p:txBody>
      </p:sp>
      <p:sp>
        <p:nvSpPr>
          <p:cNvPr id="89" name="Rectangle 88"/>
          <p:cNvSpPr/>
          <p:nvPr/>
        </p:nvSpPr>
        <p:spPr>
          <a:xfrm>
            <a:off x="1310361" y="3185934"/>
            <a:ext cx="2326219" cy="1350811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tx1"/>
                </a:solidFill>
              </a:rPr>
              <a:t>Extract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cruxes</a:t>
            </a:r>
          </a:p>
        </p:txBody>
      </p:sp>
      <p:cxnSp>
        <p:nvCxnSpPr>
          <p:cNvPr id="91" name="Straight Arrow Connector 90"/>
          <p:cNvCxnSpPr>
            <a:stCxn id="87" idx="2"/>
            <a:endCxn id="89" idx="0"/>
          </p:cNvCxnSpPr>
          <p:nvPr/>
        </p:nvCxnSpPr>
        <p:spPr>
          <a:xfrm>
            <a:off x="2473471" y="2816582"/>
            <a:ext cx="0" cy="36935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9" idx="2"/>
            <a:endCxn id="59" idx="0"/>
          </p:cNvCxnSpPr>
          <p:nvPr/>
        </p:nvCxnSpPr>
        <p:spPr>
          <a:xfrm>
            <a:off x="2473471" y="4536745"/>
            <a:ext cx="0" cy="4219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101"/>
          <p:cNvGrpSpPr>
            <a:grpSpLocks/>
          </p:cNvGrpSpPr>
          <p:nvPr/>
        </p:nvGrpSpPr>
        <p:grpSpPr bwMode="auto">
          <a:xfrm>
            <a:off x="5402441" y="2628792"/>
            <a:ext cx="3084970" cy="1880561"/>
            <a:chOff x="8926778" y="3065423"/>
            <a:chExt cx="2957055" cy="1506577"/>
          </a:xfrm>
        </p:grpSpPr>
        <p:sp>
          <p:nvSpPr>
            <p:cNvPr id="94" name="Rectangular Callout 64"/>
            <p:cNvSpPr/>
            <p:nvPr/>
          </p:nvSpPr>
          <p:spPr>
            <a:xfrm>
              <a:off x="8926778" y="3065423"/>
              <a:ext cx="2957055" cy="1506577"/>
            </a:xfrm>
            <a:prstGeom prst="wedgeRectCallout">
              <a:avLst>
                <a:gd name="adj1" fmla="val -114113"/>
                <a:gd name="adj2" fmla="val -8128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2800"/>
            </a:p>
          </p:txBody>
        </p:sp>
        <p:sp>
          <p:nvSpPr>
            <p:cNvPr id="95" name="Vertical Scroll 70"/>
            <p:cNvSpPr/>
            <p:nvPr/>
          </p:nvSpPr>
          <p:spPr>
            <a:xfrm>
              <a:off x="9102466" y="3215868"/>
              <a:ext cx="556696" cy="474646"/>
            </a:xfrm>
            <a:prstGeom prst="verticalScroll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900" dirty="0"/>
                <a:t>TRC</a:t>
              </a:r>
              <a:br>
                <a:rPr lang="en-US" sz="900" dirty="0"/>
              </a:br>
              <a:r>
                <a:rPr lang="en-US" sz="900" dirty="0"/>
                <a:t>RPT</a:t>
              </a:r>
            </a:p>
          </p:txBody>
        </p:sp>
        <p:cxnSp>
          <p:nvCxnSpPr>
            <p:cNvPr id="96" name="Straight Arrow Connector 95"/>
            <p:cNvCxnSpPr>
              <a:stCxn id="95" idx="2"/>
              <a:endCxn id="103" idx="0"/>
            </p:cNvCxnSpPr>
            <p:nvPr/>
          </p:nvCxnSpPr>
          <p:spPr>
            <a:xfrm>
              <a:off x="9380814" y="3690514"/>
              <a:ext cx="4761" cy="37293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Vertical Scroll 72"/>
            <p:cNvSpPr/>
            <p:nvPr/>
          </p:nvSpPr>
          <p:spPr>
            <a:xfrm>
              <a:off x="9771349" y="3215868"/>
              <a:ext cx="556696" cy="474646"/>
            </a:xfrm>
            <a:prstGeom prst="verticalScroll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900" dirty="0"/>
                <a:t>TRC</a:t>
              </a:r>
              <a:br>
                <a:rPr lang="en-US" sz="900" dirty="0"/>
              </a:br>
              <a:r>
                <a:rPr lang="en-US" sz="900" dirty="0"/>
                <a:t>RPT</a:t>
              </a:r>
            </a:p>
          </p:txBody>
        </p:sp>
        <p:cxnSp>
          <p:nvCxnSpPr>
            <p:cNvPr id="98" name="Straight Arrow Connector 97"/>
            <p:cNvCxnSpPr>
              <a:stCxn id="97" idx="2"/>
              <a:endCxn id="105" idx="0"/>
            </p:cNvCxnSpPr>
            <p:nvPr/>
          </p:nvCxnSpPr>
          <p:spPr>
            <a:xfrm>
              <a:off x="10049697" y="3690514"/>
              <a:ext cx="3481" cy="37505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Vertical Scroll 74"/>
            <p:cNvSpPr/>
            <p:nvPr/>
          </p:nvSpPr>
          <p:spPr>
            <a:xfrm>
              <a:off x="10495266" y="3222226"/>
              <a:ext cx="556696" cy="476764"/>
            </a:xfrm>
            <a:prstGeom prst="verticalScroll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900" dirty="0"/>
                <a:t>TRC</a:t>
              </a:r>
              <a:br>
                <a:rPr lang="en-US" sz="900" dirty="0"/>
              </a:br>
              <a:r>
                <a:rPr lang="en-US" sz="900" dirty="0"/>
                <a:t>RPT</a:t>
              </a:r>
            </a:p>
          </p:txBody>
        </p:sp>
        <p:cxnSp>
          <p:nvCxnSpPr>
            <p:cNvPr id="100" name="Straight Arrow Connector 99"/>
            <p:cNvCxnSpPr>
              <a:stCxn id="99" idx="2"/>
              <a:endCxn id="107" idx="0"/>
            </p:cNvCxnSpPr>
            <p:nvPr/>
          </p:nvCxnSpPr>
          <p:spPr>
            <a:xfrm>
              <a:off x="10773614" y="3698990"/>
              <a:ext cx="6878" cy="36446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Vertical Scroll 76"/>
            <p:cNvSpPr/>
            <p:nvPr/>
          </p:nvSpPr>
          <p:spPr>
            <a:xfrm>
              <a:off x="11164149" y="3222226"/>
              <a:ext cx="556696" cy="476764"/>
            </a:xfrm>
            <a:prstGeom prst="verticalScroll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900" dirty="0"/>
                <a:t>TRC</a:t>
              </a:r>
              <a:br>
                <a:rPr lang="en-US" sz="900" dirty="0"/>
              </a:br>
              <a:r>
                <a:rPr lang="en-US" sz="900" dirty="0"/>
                <a:t>RPT</a:t>
              </a:r>
            </a:p>
          </p:txBody>
        </p:sp>
        <p:cxnSp>
          <p:nvCxnSpPr>
            <p:cNvPr id="102" name="Straight Arrow Connector 101"/>
            <p:cNvCxnSpPr>
              <a:stCxn id="101" idx="2"/>
              <a:endCxn id="109" idx="0"/>
            </p:cNvCxnSpPr>
            <p:nvPr/>
          </p:nvCxnSpPr>
          <p:spPr>
            <a:xfrm>
              <a:off x="11442497" y="3698990"/>
              <a:ext cx="6878" cy="36446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Cube 102"/>
            <p:cNvSpPr/>
            <p:nvPr/>
          </p:nvSpPr>
          <p:spPr>
            <a:xfrm>
              <a:off x="9045314" y="4063451"/>
              <a:ext cx="609615" cy="339033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05" name="Cube 104"/>
            <p:cNvSpPr/>
            <p:nvPr/>
          </p:nvSpPr>
          <p:spPr>
            <a:xfrm>
              <a:off x="9714197" y="4065572"/>
              <a:ext cx="607499" cy="336913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07" name="Cube 106"/>
            <p:cNvSpPr/>
            <p:nvPr/>
          </p:nvSpPr>
          <p:spPr>
            <a:xfrm>
              <a:off x="10440232" y="4063451"/>
              <a:ext cx="609615" cy="339033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09" name="Cube 108"/>
            <p:cNvSpPr/>
            <p:nvPr/>
          </p:nvSpPr>
          <p:spPr>
            <a:xfrm>
              <a:off x="11109114" y="4063451"/>
              <a:ext cx="609615" cy="339033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5397117" y="4670366"/>
            <a:ext cx="3090293" cy="1800422"/>
            <a:chOff x="6330567" y="4632266"/>
            <a:chExt cx="3090293" cy="1800422"/>
          </a:xfrm>
        </p:grpSpPr>
        <p:sp>
          <p:nvSpPr>
            <p:cNvPr id="117" name="Rectangular Callout 103"/>
            <p:cNvSpPr/>
            <p:nvPr/>
          </p:nvSpPr>
          <p:spPr bwMode="auto">
            <a:xfrm>
              <a:off x="6330567" y="4632266"/>
              <a:ext cx="3090293" cy="1800422"/>
            </a:xfrm>
            <a:prstGeom prst="wedgeRectCallout">
              <a:avLst>
                <a:gd name="adj1" fmla="val -114770"/>
                <a:gd name="adj2" fmla="val -252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lang="en-US" sz="4000"/>
            </a:p>
          </p:txBody>
        </p:sp>
        <p:cxnSp>
          <p:nvCxnSpPr>
            <p:cNvPr id="118" name="Straight Arrow Connector 117"/>
            <p:cNvCxnSpPr>
              <a:stCxn id="122" idx="3"/>
              <a:endCxn id="127" idx="3"/>
            </p:cNvCxnSpPr>
            <p:nvPr/>
          </p:nvCxnSpPr>
          <p:spPr bwMode="auto">
            <a:xfrm>
              <a:off x="7590459" y="5296101"/>
              <a:ext cx="248516" cy="48868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/>
            <p:cNvCxnSpPr>
              <a:stCxn id="123" idx="3"/>
              <a:endCxn id="127" idx="3"/>
            </p:cNvCxnSpPr>
            <p:nvPr/>
          </p:nvCxnSpPr>
          <p:spPr bwMode="auto">
            <a:xfrm flipH="1">
              <a:off x="7838975" y="5333460"/>
              <a:ext cx="555175" cy="4513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>
              <a:stCxn id="124" idx="3"/>
              <a:endCxn id="127" idx="3"/>
            </p:cNvCxnSpPr>
            <p:nvPr/>
          </p:nvCxnSpPr>
          <p:spPr bwMode="auto">
            <a:xfrm>
              <a:off x="7296157" y="5462715"/>
              <a:ext cx="542818" cy="32206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>
              <a:stCxn id="125" idx="3"/>
              <a:endCxn id="129" idx="3"/>
            </p:cNvCxnSpPr>
            <p:nvPr/>
          </p:nvCxnSpPr>
          <p:spPr bwMode="auto">
            <a:xfrm flipH="1">
              <a:off x="7851697" y="5369927"/>
              <a:ext cx="48076" cy="48072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Cube 121"/>
            <p:cNvSpPr/>
            <p:nvPr/>
          </p:nvSpPr>
          <p:spPr bwMode="auto">
            <a:xfrm>
              <a:off x="7312996" y="4841019"/>
              <a:ext cx="634475" cy="455082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23" name="Cube 122"/>
            <p:cNvSpPr/>
            <p:nvPr/>
          </p:nvSpPr>
          <p:spPr bwMode="auto">
            <a:xfrm>
              <a:off x="8116438" y="4881222"/>
              <a:ext cx="634475" cy="452238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24" name="Cube 123"/>
            <p:cNvSpPr/>
            <p:nvPr/>
          </p:nvSpPr>
          <p:spPr bwMode="auto">
            <a:xfrm>
              <a:off x="7018693" y="5007633"/>
              <a:ext cx="634476" cy="455082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sp>
          <p:nvSpPr>
            <p:cNvPr id="125" name="Cube 124"/>
            <p:cNvSpPr/>
            <p:nvPr/>
          </p:nvSpPr>
          <p:spPr bwMode="auto">
            <a:xfrm>
              <a:off x="7620818" y="4931910"/>
              <a:ext cx="634476" cy="438017"/>
            </a:xfrm>
            <a:prstGeom prst="cube">
              <a:avLst>
                <a:gd name="adj" fmla="val 1748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34290" rIns="34290" anchor="ctr"/>
            <a:lstStyle/>
            <a:p>
              <a:pPr algn="ctr" eaLnBrk="1" hangingPunct="1">
                <a:lnSpc>
                  <a:spcPct val="90000"/>
                </a:lnSpc>
                <a:defRPr/>
              </a:pPr>
              <a:r>
                <a:rPr lang="en-US" sz="1200" dirty="0"/>
                <a:t>CRUX</a:t>
              </a:r>
            </a:p>
          </p:txBody>
        </p:sp>
        <p:grpSp>
          <p:nvGrpSpPr>
            <p:cNvPr id="126" name="Group 128"/>
            <p:cNvGrpSpPr>
              <a:grpSpLocks/>
            </p:cNvGrpSpPr>
            <p:nvPr/>
          </p:nvGrpSpPr>
          <p:grpSpPr bwMode="auto">
            <a:xfrm>
              <a:off x="6519180" y="5784012"/>
              <a:ext cx="2649728" cy="458479"/>
              <a:chOff x="3760470" y="5474970"/>
              <a:chExt cx="651510" cy="812323"/>
            </a:xfrm>
          </p:grpSpPr>
          <p:sp>
            <p:nvSpPr>
              <p:cNvPr id="127" name="Round Same Side Corner Rectangle 127"/>
              <p:cNvSpPr/>
              <p:nvPr/>
            </p:nvSpPr>
            <p:spPr>
              <a:xfrm>
                <a:off x="3758304" y="5476334"/>
                <a:ext cx="653349" cy="811380"/>
              </a:xfrm>
              <a:prstGeom prst="round2Same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eaLnBrk="1" hangingPunct="1">
                  <a:lnSpc>
                    <a:spcPct val="90000"/>
                  </a:lnSpc>
                  <a:defRPr/>
                </a:pPr>
                <a:endParaRPr lang="en-US" sz="3200"/>
              </a:p>
            </p:txBody>
          </p:sp>
          <p:pic>
            <p:nvPicPr>
              <p:cNvPr id="129" name="Picture 12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775" t="3159" r="13123" b="11295"/>
              <a:stretch>
                <a:fillRect/>
              </a:stretch>
            </p:blipFill>
            <p:spPr bwMode="auto">
              <a:xfrm rot="-5400000">
                <a:off x="3806167" y="5673018"/>
                <a:ext cx="563879" cy="403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TraceAnz</a:t>
            </a:r>
            <a:r>
              <a:rPr lang="en-US" dirty="0"/>
              <a:t>: Early Prototype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43D2981-FA39-476A-AE13-7B53A268B8AF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" y="1444054"/>
            <a:ext cx="6135591" cy="462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54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TraceAnz</a:t>
            </a:r>
            <a:r>
              <a:rPr lang="en-US" dirty="0"/>
              <a:t>: Real-world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85763" indent="-385763">
              <a:buFont typeface="+mj-lt"/>
              <a:buAutoNum type="arabicPeriod"/>
            </a:pPr>
            <a:r>
              <a:rPr lang="en-US" sz="2400" dirty="0"/>
              <a:t>Long delivery cycles</a:t>
            </a:r>
          </a:p>
          <a:p>
            <a:pPr marL="722313" lvl="1" indent="-385763"/>
            <a:r>
              <a:rPr lang="en-US" sz="2400" dirty="0"/>
              <a:t>Small modifications</a:t>
            </a:r>
          </a:p>
          <a:p>
            <a:pPr marL="722313" lvl="1" indent="-385763"/>
            <a:r>
              <a:rPr lang="en-US" sz="2400" dirty="0"/>
              <a:t>New analysis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400" dirty="0"/>
              <a:t>Dependency hell</a:t>
            </a:r>
            <a:endParaRPr lang="en-US" sz="2400" dirty="0"/>
          </a:p>
          <a:p>
            <a:pPr marL="385763" indent="-385763">
              <a:buFont typeface="+mj-lt"/>
              <a:buAutoNum type="arabicPeriod"/>
            </a:pPr>
            <a:r>
              <a:rPr lang="en-US" sz="2400" dirty="0"/>
              <a:t>No access to traces and cruxes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400" dirty="0"/>
              <a:t>Narrow applicability</a:t>
            </a:r>
          </a:p>
          <a:p>
            <a:pPr marL="385763" indent="-385763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27510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TraceAnz</a:t>
            </a:r>
            <a:r>
              <a:rPr lang="en-US" dirty="0"/>
              <a:t>: Web-service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469232" y="2057577"/>
            <a:ext cx="2021306" cy="62564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GPFS</a:t>
            </a:r>
          </a:p>
        </p:txBody>
      </p:sp>
      <p:sp>
        <p:nvSpPr>
          <p:cNvPr id="5" name="Rectangle 4"/>
          <p:cNvSpPr/>
          <p:nvPr/>
        </p:nvSpPr>
        <p:spPr>
          <a:xfrm>
            <a:off x="469232" y="2848830"/>
            <a:ext cx="2021306" cy="62564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NFS</a:t>
            </a:r>
          </a:p>
        </p:txBody>
      </p:sp>
      <p:sp>
        <p:nvSpPr>
          <p:cNvPr id="6" name="Rectangle 5"/>
          <p:cNvSpPr/>
          <p:nvPr/>
        </p:nvSpPr>
        <p:spPr>
          <a:xfrm>
            <a:off x="469232" y="3688914"/>
            <a:ext cx="2021306" cy="62564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Blktrace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9232" y="4528999"/>
            <a:ext cx="2021307" cy="625642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…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078" y="2478658"/>
            <a:ext cx="1991627" cy="19916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93" y="2311132"/>
            <a:ext cx="2892425" cy="2313941"/>
          </a:xfrm>
          <a:prstGeom prst="rect">
            <a:avLst/>
          </a:prstGeom>
        </p:spPr>
      </p:pic>
      <p:cxnSp>
        <p:nvCxnSpPr>
          <p:cNvPr id="12" name="Straight Arrow Connector 11"/>
          <p:cNvCxnSpPr>
            <a:stCxn id="4" idx="3"/>
            <a:endCxn id="9" idx="1"/>
          </p:cNvCxnSpPr>
          <p:nvPr/>
        </p:nvCxnSpPr>
        <p:spPr>
          <a:xfrm>
            <a:off x="2490538" y="2370397"/>
            <a:ext cx="739540" cy="110407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3"/>
            <a:endCxn id="9" idx="1"/>
          </p:cNvCxnSpPr>
          <p:nvPr/>
        </p:nvCxnSpPr>
        <p:spPr>
          <a:xfrm>
            <a:off x="2490538" y="3161650"/>
            <a:ext cx="739540" cy="312821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3"/>
            <a:endCxn id="9" idx="1"/>
          </p:cNvCxnSpPr>
          <p:nvPr/>
        </p:nvCxnSpPr>
        <p:spPr>
          <a:xfrm flipV="1">
            <a:off x="2490538" y="3474472"/>
            <a:ext cx="739540" cy="52726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3"/>
            <a:endCxn id="9" idx="1"/>
          </p:cNvCxnSpPr>
          <p:nvPr/>
        </p:nvCxnSpPr>
        <p:spPr>
          <a:xfrm flipV="1">
            <a:off x="2490539" y="3474471"/>
            <a:ext cx="739539" cy="136734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3"/>
            <a:endCxn id="10" idx="1"/>
          </p:cNvCxnSpPr>
          <p:nvPr/>
        </p:nvCxnSpPr>
        <p:spPr>
          <a:xfrm flipV="1">
            <a:off x="5221705" y="3468102"/>
            <a:ext cx="748888" cy="6369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633" y="2722245"/>
            <a:ext cx="2803987" cy="18067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TextBox 2"/>
          <p:cNvSpPr txBox="1"/>
          <p:nvPr/>
        </p:nvSpPr>
        <p:spPr>
          <a:xfrm>
            <a:off x="3810609" y="4618410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2060" y="4625073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Browser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5032" y="5784186"/>
            <a:ext cx="6801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Vasily Tarasov</a:t>
            </a:r>
            <a:r>
              <a:rPr lang="en-US" sz="2800" b="1" dirty="0">
                <a:solidFill>
                  <a:schemeClr val="tx1"/>
                </a:solidFill>
              </a:rPr>
              <a:t> - </a:t>
            </a:r>
            <a:r>
              <a:rPr lang="en-US" sz="2800" b="1" dirty="0">
                <a:solidFill>
                  <a:schemeClr val="tx1"/>
                </a:solidFill>
                <a:hlinkClick r:id="rId5"/>
              </a:rPr>
              <a:t>vtarasov@us.ibm.com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4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January 2013">
  <a:themeElements>
    <a:clrScheme name="January 2013 1">
      <a:dk1>
        <a:srgbClr val="000000"/>
      </a:dk1>
      <a:lt1>
        <a:srgbClr val="FFFFFF"/>
      </a:lt1>
      <a:dk2>
        <a:srgbClr val="00B2EF"/>
      </a:dk2>
      <a:lt2>
        <a:srgbClr val="808080"/>
      </a:lt2>
      <a:accent1>
        <a:srgbClr val="83D1F5"/>
      </a:accent1>
      <a:accent2>
        <a:srgbClr val="00A6A0"/>
      </a:accent2>
      <a:accent3>
        <a:srgbClr val="FFFFFF"/>
      </a:accent3>
      <a:accent4>
        <a:srgbClr val="000000"/>
      </a:accent4>
      <a:accent5>
        <a:srgbClr val="C1E5F9"/>
      </a:accent5>
      <a:accent6>
        <a:srgbClr val="009691"/>
      </a:accent6>
      <a:hlink>
        <a:srgbClr val="00B2EF"/>
      </a:hlink>
      <a:folHlink>
        <a:srgbClr val="AB1A86"/>
      </a:folHlink>
    </a:clrScheme>
    <a:fontScheme name="January 20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2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200" b="0" i="0" u="none" strike="noStrike" cap="none" normalizeH="0" baseline="0" smtClean="0">
            <a:ln>
              <a:noFill/>
            </a:ln>
            <a:solidFill>
              <a:schemeClr val="hlink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January 2013 1">
        <a:dk1>
          <a:srgbClr val="000000"/>
        </a:dk1>
        <a:lt1>
          <a:srgbClr val="FFFFFF"/>
        </a:lt1>
        <a:dk2>
          <a:srgbClr val="00B2EF"/>
        </a:dk2>
        <a:lt2>
          <a:srgbClr val="808080"/>
        </a:lt2>
        <a:accent1>
          <a:srgbClr val="83D1F5"/>
        </a:accent1>
        <a:accent2>
          <a:srgbClr val="00A6A0"/>
        </a:accent2>
        <a:accent3>
          <a:srgbClr val="FFFFFF"/>
        </a:accent3>
        <a:accent4>
          <a:srgbClr val="000000"/>
        </a:accent4>
        <a:accent5>
          <a:srgbClr val="C1E5F9"/>
        </a:accent5>
        <a:accent6>
          <a:srgbClr val="009691"/>
        </a:accent6>
        <a:hlink>
          <a:srgbClr val="00B2EF"/>
        </a:hlink>
        <a:folHlink>
          <a:srgbClr val="AB1A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7894</TotalTime>
  <Words>737</Words>
  <Application>Microsoft Office PowerPoint</Application>
  <PresentationFormat>On-screen Show (4:3)</PresentationFormat>
  <Paragraphs>209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Menlo</vt:lpstr>
      <vt:lpstr>Wingdings</vt:lpstr>
      <vt:lpstr>January 2013</vt:lpstr>
      <vt:lpstr>Challenges in Tracing</vt:lpstr>
      <vt:lpstr>Outline</vt:lpstr>
      <vt:lpstr>Traces</vt:lpstr>
      <vt:lpstr>Tracing in Spectrum Scale</vt:lpstr>
      <vt:lpstr>Tracing optimizations GPFS</vt:lpstr>
      <vt:lpstr>Traces Are Large</vt:lpstr>
      <vt:lpstr>Distribution Over Levels</vt:lpstr>
      <vt:lpstr>Over Subsystems</vt:lpstr>
      <vt:lpstr>Performance</vt:lpstr>
      <vt:lpstr>FlexTrace: Motivation</vt:lpstr>
      <vt:lpstr>FlexTrace</vt:lpstr>
      <vt:lpstr>FlexTrace: Evaluation</vt:lpstr>
      <vt:lpstr>TraceAnz</vt:lpstr>
      <vt:lpstr>TraceAnz: Early Prototype</vt:lpstr>
      <vt:lpstr>TraceAnz: Real-world limitations</vt:lpstr>
      <vt:lpstr>TraceAnz: Web-service</vt:lpstr>
    </vt:vector>
  </TitlesOfParts>
  <Company>IBM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IBM Brand Template</dc:title>
  <dc:creator>Randy Golden</dc:creator>
  <cp:lastModifiedBy>Vasily</cp:lastModifiedBy>
  <cp:revision>299</cp:revision>
  <dcterms:created xsi:type="dcterms:W3CDTF">2009-05-28T20:28:13Z</dcterms:created>
  <dcterms:modified xsi:type="dcterms:W3CDTF">2017-04-05T18:04:37Z</dcterms:modified>
</cp:coreProperties>
</file>